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305" r:id="rId5"/>
    <p:sldId id="307" r:id="rId6"/>
    <p:sldId id="2147481744" r:id="rId7"/>
    <p:sldId id="2147481768" r:id="rId8"/>
    <p:sldId id="11837" r:id="rId9"/>
    <p:sldId id="264" r:id="rId10"/>
    <p:sldId id="11855" r:id="rId11"/>
    <p:sldId id="11856" r:id="rId12"/>
    <p:sldId id="11859" r:id="rId13"/>
    <p:sldId id="2147481778" r:id="rId14"/>
    <p:sldId id="11858" r:id="rId15"/>
    <p:sldId id="2147481779" r:id="rId16"/>
    <p:sldId id="2147481769" r:id="rId17"/>
    <p:sldId id="2147481781" r:id="rId18"/>
    <p:sldId id="11860" r:id="rId19"/>
    <p:sldId id="11861" r:id="rId20"/>
    <p:sldId id="11834" r:id="rId21"/>
    <p:sldId id="11866" r:id="rId22"/>
    <p:sldId id="11867" r:id="rId23"/>
    <p:sldId id="11868" r:id="rId24"/>
    <p:sldId id="2147481770" r:id="rId25"/>
    <p:sldId id="2147481777" r:id="rId26"/>
    <p:sldId id="11869" r:id="rId27"/>
    <p:sldId id="2147481780" r:id="rId28"/>
    <p:sldId id="2147481750" r:id="rId29"/>
    <p:sldId id="314" r:id="rId30"/>
    <p:sldId id="309" r:id="rId31"/>
    <p:sldId id="468" r:id="rId32"/>
    <p:sldId id="11871" r:id="rId33"/>
    <p:sldId id="2147481782" r:id="rId34"/>
    <p:sldId id="2147481783" r:id="rId35"/>
    <p:sldId id="2147481758" r:id="rId36"/>
    <p:sldId id="2009"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EA3D3B-198D-08F3-3BC1-17453DAEE079}" name="Aimee Rosato (SHE/HER)" initials="A(" userId="S::airosato@microsoft.com::dfbb6f16-d88c-4c71-b417-5c179f7de3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9F9A"/>
    <a:srgbClr val="F7F7F7"/>
    <a:srgbClr val="444791"/>
    <a:srgbClr val="F9F9F9"/>
    <a:srgbClr val="EBEBEB"/>
    <a:srgbClr val="E3E3E3"/>
    <a:srgbClr val="F2F2F2"/>
    <a:srgbClr val="FAFAF8"/>
    <a:srgbClr val="F9F2E8"/>
    <a:srgbClr val="ECE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F6425-4893-C384-3D25-D66C2A393234}" v="5" dt="2024-06-04T13:41:44.308"/>
    <p1510:client id="{1BA4A01B-7F1C-490B-E0C4-C81766FBC951}" v="8" dt="2024-06-05T13:21:26.649"/>
    <p1510:client id="{23529C62-C88A-A12F-8C5E-7BDBA7489FA7}" v="2" dt="2024-06-05T13:58:55.017"/>
    <p1510:client id="{2C8D22C6-0F49-49B7-91DE-BF4ED0E9E386}" v="378" dt="2024-06-04T18:21:26.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743" autoAdjust="0"/>
  </p:normalViewPr>
  <p:slideViewPr>
    <p:cSldViewPr snapToGrid="0">
      <p:cViewPr varScale="1">
        <p:scale>
          <a:sx n="52" d="100"/>
          <a:sy n="52"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31D9B-7CB1-43B6-B1E5-F4430BC0AB0B}"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52D39-2335-4619-8243-9392BD8C3002}" type="slidenum">
              <a:rPr lang="en-US" smtClean="0"/>
              <a:t>‹#›</a:t>
            </a:fld>
            <a:endParaRPr lang="en-US"/>
          </a:p>
        </p:txBody>
      </p:sp>
    </p:spTree>
    <p:extLst>
      <p:ext uri="{BB962C8B-B14F-4D97-AF65-F5344CB8AC3E}">
        <p14:creationId xmlns:p14="http://schemas.microsoft.com/office/powerpoint/2010/main" val="108900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m11.safelinks.protection.outlook.com/?url=https%3A%2F%2Flearn.microsoft.com%2Fen-us%2Ftraining%2Fmodules%2Fexplore-azure-openai%2F5-understand-openai-natural-language&amp;data=05%7C01%7CDianaM%40i2e-LLC.com%7C1de7c9199f834f545e7b08db6f52e1ec%7C74ce1499dbf1452ca18fed42467a4990%7C0%7C0%7C638226174016032699%7CUnknown%7CTWFpbGZsb3d8eyJWIjoiMC4wLjAwMDAiLCJQIjoiV2luMzIiLCJBTiI6Ik1haWwiLCJXVCI6Mn0%3D%7C3000%7C%7C%7C&amp;sdata=TSZZY8CG4PI1yKc6BFAXb7Jz5M0thvS8IImOAchlwMw%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Welcome to an Introduction to AI for charities. I am your host [insert name and title]. I’m excited to have you join and learn more about AI and how it can used for </a:t>
            </a:r>
            <a:r>
              <a:rPr lang="en-US"/>
              <a:t>your charity.</a:t>
            </a:r>
            <a:endParaRPr lang="en-US" dirty="0"/>
          </a:p>
        </p:txBody>
      </p:sp>
      <p:sp>
        <p:nvSpPr>
          <p:cNvPr id="4" name="Slide Number Placeholder 3"/>
          <p:cNvSpPr>
            <a:spLocks noGrp="1"/>
          </p:cNvSpPr>
          <p:nvPr>
            <p:ph type="sldNum" sz="quarter" idx="5"/>
          </p:nvPr>
        </p:nvSpPr>
        <p:spPr/>
        <p:txBody>
          <a:bodyPr/>
          <a:lstStyle/>
          <a:p>
            <a:fld id="{08B52D39-2335-4619-8243-9392BD8C3002}" type="slidenum">
              <a:rPr lang="en-US" smtClean="0"/>
              <a:t>1</a:t>
            </a:fld>
            <a:endParaRPr lang="en-US"/>
          </a:p>
        </p:txBody>
      </p:sp>
    </p:spTree>
    <p:extLst>
      <p:ext uri="{BB962C8B-B14F-4D97-AF65-F5344CB8AC3E}">
        <p14:creationId xmlns:p14="http://schemas.microsoft.com/office/powerpoint/2010/main" val="13219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Charities have many functions, including program management, fundraising, marketing, people development, and administrative tasks. These functions are essential to the success of any nonprofit organization. Program management is responsible for delivering the organization's core mission, while fundraising is responsible for securing the necessary funding to support those programs. Marketing is responsible for promoting the nonprofit's programs and services, while people development is responsible for ensuring that staff and volunteers have the skills and knowledge they need to be effective. Administrative tasks include a wide range of responsibilities, including finance, human resources, and general management.</a:t>
            </a:r>
          </a:p>
        </p:txBody>
      </p:sp>
      <p:sp>
        <p:nvSpPr>
          <p:cNvPr id="4" name="Slide Number Placeholder 3"/>
          <p:cNvSpPr>
            <a:spLocks noGrp="1"/>
          </p:cNvSpPr>
          <p:nvPr>
            <p:ph type="sldNum" sz="quarter" idx="5"/>
          </p:nvPr>
        </p:nvSpPr>
        <p:spPr/>
        <p:txBody>
          <a:bodyPr/>
          <a:lstStyle/>
          <a:p>
            <a:fld id="{08B52D39-2335-4619-8243-9392BD8C3002}" type="slidenum">
              <a:rPr lang="en-US" smtClean="0"/>
              <a:t>10</a:t>
            </a:fld>
            <a:endParaRPr lang="en-US"/>
          </a:p>
        </p:txBody>
      </p:sp>
    </p:spTree>
    <p:extLst>
      <p:ext uri="{BB962C8B-B14F-4D97-AF65-F5344CB8AC3E}">
        <p14:creationId xmlns:p14="http://schemas.microsoft.com/office/powerpoint/2010/main" val="2574350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t>Say: </a:t>
            </a:r>
            <a:r>
              <a:rPr lang="en-US" b="0"/>
              <a:t>The potential impact of AI in education is worth noting. </a:t>
            </a:r>
            <a:r>
              <a:rPr lang="en-US"/>
              <a:t>Charities </a:t>
            </a:r>
            <a:r>
              <a:rPr lang="en-US" b="0"/>
              <a:t>can evaluate AI-powered tools and help analyze their best fit for </a:t>
            </a:r>
            <a:r>
              <a:rPr lang="en-US"/>
              <a:t>their missions and </a:t>
            </a:r>
            <a:r>
              <a:rPr lang="en-US" b="0"/>
              <a:t>can focus on ensuring AI outputs are fair and inclusive. They can also determine if AI-powered tools are reliable and safe to use in </a:t>
            </a:r>
            <a:r>
              <a:rPr lang="en-US"/>
              <a:t>their setting</a:t>
            </a:r>
            <a:r>
              <a:rPr lang="en-US" b="0"/>
              <a:t>. AI-powered tools should be secure, respect individual privacy, and be understandable. The people developing the AI systems should be accountable for their outputs. These ideas are core to Microsoft’s efforts to govern, enable, and use AI—and </a:t>
            </a:r>
            <a:r>
              <a:rPr lang="en-US"/>
              <a:t>charities </a:t>
            </a:r>
            <a:r>
              <a:rPr lang="en-US" b="0"/>
              <a:t>can use these same principles to critically evaluate AI-powered tools in their classes.</a:t>
            </a:r>
          </a:p>
          <a:p>
            <a:pPr algn="l" rtl="0" fontAlgn="base"/>
            <a:endParaRPr lang="en-US"/>
          </a:p>
          <a:p>
            <a:pPr>
              <a:defRPr/>
            </a:pPr>
            <a:r>
              <a:rPr lang="en-US" b="1"/>
              <a:t>Do: </a:t>
            </a:r>
            <a:r>
              <a:rPr lang="en-US"/>
              <a:t>Advance to the next slide. </a:t>
            </a:r>
            <a:endParaRPr lang="en-US">
              <a:cs typeface="Calibri"/>
            </a:endParaRPr>
          </a:p>
          <a:p>
            <a:pPr marL="0" marR="0" lvl="0" indent="0" algn="l" defTabSz="914400">
              <a:lnSpc>
                <a:spcPct val="107000"/>
              </a:lnSpc>
              <a:spcBef>
                <a:spcPts val="0"/>
              </a:spcBef>
              <a:spcAft>
                <a:spcPts val="800"/>
              </a:spcAft>
              <a:buClrTx/>
              <a:buSzTx/>
              <a:buFontTx/>
              <a:buNone/>
              <a:tabLst/>
              <a:defRPr/>
            </a:pPr>
            <a:endParaRPr lang="en-US" sz="1800">
              <a:effectLst/>
              <a:latin typeface="Segoe UI"/>
              <a:ea typeface="Calibri" panose="020F0502020204030204" pitchFamily="34" charset="0"/>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87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What prompts are you most interested in creating? Please share in the chat.</a:t>
            </a:r>
          </a:p>
          <a:p>
            <a:endParaRPr lang="en-US"/>
          </a:p>
          <a:p>
            <a:r>
              <a:rPr lang="en-US"/>
              <a:t>Do: Respond to those that are engaging in the chat. Move to the net slide.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6/6/2024 2:27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093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dirty="0"/>
          </a:p>
          <a:p>
            <a:pPr>
              <a:lnSpc>
                <a:spcPct val="107000"/>
              </a:lnSpc>
              <a:spcAft>
                <a:spcPts val="800"/>
              </a:spcAft>
            </a:pPr>
            <a:r>
              <a:rPr lang="en-US" b="1" dirty="0"/>
              <a:t>Demo begins</a:t>
            </a:r>
            <a:endParaRPr lang="en-US" dirty="0"/>
          </a:p>
          <a:p>
            <a:pPr>
              <a:lnSpc>
                <a:spcPct val="107000"/>
              </a:lnSpc>
              <a:spcAft>
                <a:spcPts val="800"/>
              </a:spcAft>
            </a:pPr>
            <a:endParaRPr lang="en-US" dirty="0"/>
          </a:p>
          <a:p>
            <a:pPr>
              <a:lnSpc>
                <a:spcPct val="107000"/>
              </a:lnSpc>
              <a:spcAft>
                <a:spcPts val="800"/>
              </a:spcAft>
            </a:pPr>
            <a:r>
              <a:rPr lang="en-US" b="1" dirty="0"/>
              <a:t>Say: </a:t>
            </a:r>
            <a:r>
              <a:rPr lang="en-US" dirty="0"/>
              <a:t>In this demo let's compose a proposal for a new volunteer program to help with weekly food distribution at our charity's food bank and we want to start a volunteer program to help with food preparation.</a:t>
            </a:r>
          </a:p>
          <a:p>
            <a:pPr>
              <a:lnSpc>
                <a:spcPct val="107000"/>
              </a:lnSpc>
              <a:spcAft>
                <a:spcPts val="800"/>
              </a:spcAft>
            </a:pPr>
            <a:endParaRPr lang="en-US" dirty="0"/>
          </a:p>
          <a:p>
            <a:endParaRPr lang="en-US" dirty="0"/>
          </a:p>
          <a:p>
            <a:r>
              <a:rPr lang="en-US" b="1" dirty="0"/>
              <a:t>Do:</a:t>
            </a:r>
            <a:r>
              <a:rPr lang="en-US" dirty="0"/>
              <a:t> Move to next slide</a:t>
            </a:r>
          </a:p>
        </p:txBody>
      </p:sp>
      <p:sp>
        <p:nvSpPr>
          <p:cNvPr id="4" name="Slide Number Placeholder 3"/>
          <p:cNvSpPr>
            <a:spLocks noGrp="1"/>
          </p:cNvSpPr>
          <p:nvPr>
            <p:ph type="sldNum" sz="quarter" idx="5"/>
          </p:nvPr>
        </p:nvSpPr>
        <p:spPr/>
        <p:txBody>
          <a:bodyPr/>
          <a:lstStyle/>
          <a:p>
            <a:fld id="{08B52D39-2335-4619-8243-9392BD8C3002}" type="slidenum">
              <a:rPr lang="en-US" smtClean="0"/>
              <a:t>13</a:t>
            </a:fld>
            <a:endParaRPr lang="en-US"/>
          </a:p>
        </p:txBody>
      </p:sp>
    </p:spTree>
    <p:extLst>
      <p:ext uri="{BB962C8B-B14F-4D97-AF65-F5344CB8AC3E}">
        <p14:creationId xmlns:p14="http://schemas.microsoft.com/office/powerpoint/2010/main" val="658497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dirty="0"/>
          </a:p>
          <a:p>
            <a:pPr>
              <a:lnSpc>
                <a:spcPct val="107000"/>
              </a:lnSpc>
              <a:spcAft>
                <a:spcPts val="800"/>
              </a:spcAft>
            </a:pPr>
            <a:r>
              <a:rPr lang="en-US" b="1" dirty="0"/>
              <a:t>Say: </a:t>
            </a:r>
            <a:r>
              <a:rPr lang="en-US" dirty="0"/>
              <a:t>The prompt we'll use is: We are a small charity with a food bank. Create a proposal for a new volunteer program that will have different sets of volunteers come in on Fridays to sort and package food for deliveries on Saturday.</a:t>
            </a:r>
          </a:p>
          <a:p>
            <a:pPr>
              <a:lnSpc>
                <a:spcPct val="107000"/>
              </a:lnSpc>
              <a:spcAft>
                <a:spcPts val="800"/>
              </a:spcAft>
            </a:pPr>
            <a:endParaRPr lang="en-US" dirty="0"/>
          </a:p>
          <a:p>
            <a:endParaRPr lang="en-US" dirty="0"/>
          </a:p>
          <a:p>
            <a:r>
              <a:rPr lang="en-US" b="1" dirty="0"/>
              <a:t>Do:</a:t>
            </a:r>
            <a:r>
              <a:rPr lang="en-US" dirty="0"/>
              <a:t> Play the video embedded in this slide. </a:t>
            </a:r>
          </a:p>
          <a:p>
            <a:endParaRPr lang="en-US" dirty="0"/>
          </a:p>
          <a:p>
            <a:r>
              <a:rPr lang="en-US" b="1" dirty="0"/>
              <a:t>Say: </a:t>
            </a:r>
            <a:r>
              <a:rPr lang="en-US" dirty="0"/>
              <a:t>The response from copilot gives an outline of key components of the proposal and program that I can use as starting point for my proposal.</a:t>
            </a:r>
          </a:p>
          <a:p>
            <a:endParaRPr lang="en-US" dirty="0"/>
          </a:p>
          <a:p>
            <a:r>
              <a:rPr lang="en-US" b="1" dirty="0"/>
              <a:t>Do: </a:t>
            </a:r>
            <a:r>
              <a:rPr lang="en-US" dirty="0"/>
              <a:t>Move to next slide.</a:t>
            </a:r>
          </a:p>
        </p:txBody>
      </p:sp>
      <p:sp>
        <p:nvSpPr>
          <p:cNvPr id="4" name="Slide Number Placeholder 3"/>
          <p:cNvSpPr>
            <a:spLocks noGrp="1"/>
          </p:cNvSpPr>
          <p:nvPr>
            <p:ph type="sldNum" sz="quarter" idx="5"/>
          </p:nvPr>
        </p:nvSpPr>
        <p:spPr/>
        <p:txBody>
          <a:bodyPr/>
          <a:lstStyle/>
          <a:p>
            <a:fld id="{08B52D39-2335-4619-8243-9392BD8C3002}" type="slidenum">
              <a:rPr lang="en-US" smtClean="0"/>
              <a:t>14</a:t>
            </a:fld>
            <a:endParaRPr lang="en-US"/>
          </a:p>
        </p:txBody>
      </p:sp>
    </p:spTree>
    <p:extLst>
      <p:ext uri="{BB962C8B-B14F-4D97-AF65-F5344CB8AC3E}">
        <p14:creationId xmlns:p14="http://schemas.microsoft.com/office/powerpoint/2010/main" val="42428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solidFill>
                  <a:srgbClr val="ED7D31"/>
                </a:solidFill>
                <a:effectLst/>
                <a:latin typeface="Segoe UI" panose="020B0502040204020203" pitchFamily="34" charset="0"/>
                <a:ea typeface="Segoe UI" panose="020B0502040204020203" pitchFamily="34" charset="0"/>
                <a:cs typeface="Arial" panose="020B0604020202020204" pitchFamily="34" charset="0"/>
              </a:rPr>
              <a:t>Say:</a:t>
            </a:r>
            <a:r>
              <a:rPr lang="en-US" sz="1800">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Segoe UI" panose="020B0502040204020203" pitchFamily="34" charset="0"/>
                <a:ea typeface="Segoe UI" panose="020B0502040204020203" pitchFamily="34" charset="0"/>
                <a:cs typeface="Arial" panose="020B0604020202020204" pitchFamily="34" charset="0"/>
              </a:rPr>
              <a:t>Now, with all of this content creation happening with the support of AI, some people have concerns about how to give credit for that help. At the end of a Microsoft support article about Microsoft Copilot is this statement: </a:t>
            </a:r>
            <a:r>
              <a:rPr lang="en-US" sz="1800" b="1">
                <a:solidFill>
                  <a:srgbClr val="1E1E1E"/>
                </a:solidFill>
                <a:effectLst/>
                <a:latin typeface="Segoe UI" panose="020B0502040204020203" pitchFamily="34" charset="0"/>
                <a:ea typeface="Calibri" panose="020F0502020204030204" pitchFamily="34" charset="0"/>
                <a:cs typeface="Arial" panose="020B0604020202020204" pitchFamily="34" charset="0"/>
              </a:rPr>
              <a:t>Note: </a:t>
            </a:r>
            <a:r>
              <a:rPr lang="en-US" sz="1800">
                <a:solidFill>
                  <a:srgbClr val="1E1E1E"/>
                </a:solidFill>
                <a:effectLst/>
                <a:latin typeface="Segoe UI" panose="020B0502040204020203" pitchFamily="34" charset="0"/>
                <a:ea typeface="Calibri" panose="020F0502020204030204" pitchFamily="34" charset="0"/>
                <a:cs typeface="Arial" panose="020B0604020202020204" pitchFamily="34" charset="0"/>
              </a:rPr>
              <a:t>This article was created by a person with the assistance of an artificial intelligence (AI).</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Segoe UI" panose="020B0502040204020203" pitchFamily="34" charset="0"/>
              <a:ea typeface="Segoe UI" panose="020B0502040204020203" pitchFamily="34" charset="0"/>
              <a:cs typeface="Arial" panose="020B0604020202020204" pitchFamily="34" charset="0"/>
            </a:endParaRPr>
          </a:p>
          <a:p>
            <a:pPr marL="0" marR="0">
              <a:lnSpc>
                <a:spcPct val="107000"/>
              </a:lnSpc>
              <a:spcBef>
                <a:spcPts val="0"/>
              </a:spcBef>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Do you think this type of statement is important? Why or why not?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i="1">
              <a:effectLst/>
              <a:latin typeface="Segoe UI" panose="020B0502040204020203" pitchFamily="34" charset="0"/>
              <a:ea typeface="Segoe UI" panose="020B0502040204020203" pitchFamily="34" charset="0"/>
              <a:cs typeface="Arial" panose="020B0604020202020204" pitchFamily="34" charset="0"/>
            </a:endParaRPr>
          </a:p>
          <a:p>
            <a:pPr marL="0" marR="0">
              <a:lnSpc>
                <a:spcPct val="107000"/>
              </a:lnSpc>
              <a:spcBef>
                <a:spcPts val="0"/>
              </a:spcBef>
              <a:spcAft>
                <a:spcPts val="800"/>
              </a:spcAft>
            </a:pPr>
            <a:r>
              <a:rPr lang="en-US" sz="1800" i="1">
                <a:effectLst/>
                <a:latin typeface="Segoe UI" panose="020B0502040204020203" pitchFamily="34" charset="0"/>
                <a:ea typeface="Segoe UI" panose="020B0502040204020203" pitchFamily="34" charset="0"/>
                <a:cs typeface="Arial" panose="020B0604020202020204" pitchFamily="34" charset="0"/>
              </a:rPr>
              <a:t>Virtual:</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Either come off mute or place your answer in the chat.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i="1">
              <a:effectLst/>
              <a:latin typeface="Segoe UI" panose="020B0502040204020203" pitchFamily="34" charset="0"/>
              <a:ea typeface="Segoe UI" panose="020B0502040204020203" pitchFamily="34" charset="0"/>
              <a:cs typeface="Arial" panose="020B0604020202020204" pitchFamily="34" charset="0"/>
            </a:endParaRPr>
          </a:p>
          <a:p>
            <a:pPr marL="0" marR="0">
              <a:lnSpc>
                <a:spcPct val="107000"/>
              </a:lnSpc>
              <a:spcBef>
                <a:spcPts val="0"/>
              </a:spcBef>
              <a:spcAft>
                <a:spcPts val="800"/>
              </a:spcAft>
            </a:pPr>
            <a:r>
              <a:rPr lang="en-US" sz="1800" i="1">
                <a:effectLst/>
                <a:latin typeface="Segoe UI" panose="020B0502040204020203" pitchFamily="34" charset="0"/>
                <a:ea typeface="Segoe UI" panose="020B0502040204020203" pitchFamily="34" charset="0"/>
                <a:cs typeface="Arial" panose="020B0604020202020204" pitchFamily="34" charset="0"/>
              </a:rPr>
              <a:t>In person:</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n-US" sz="1800">
                <a:effectLst/>
                <a:latin typeface="Segoe UI" panose="020B0502040204020203" pitchFamily="34" charset="0"/>
                <a:ea typeface="Segoe UI" panose="020B0502040204020203" pitchFamily="34" charset="0"/>
              </a:rPr>
              <a:t>Share with someone near you. </a:t>
            </a:r>
          </a:p>
          <a:p>
            <a:endParaRPr lang="en-US" sz="1800">
              <a:effectLst/>
              <a:latin typeface="Segoe UI" panose="020B0502040204020203" pitchFamily="34" charset="0"/>
            </a:endParaRPr>
          </a:p>
          <a:p>
            <a:pPr marL="0" marR="0">
              <a:lnSpc>
                <a:spcPct val="107000"/>
              </a:lnSpc>
              <a:spcBef>
                <a:spcPts val="0"/>
              </a:spcBef>
              <a:spcAft>
                <a:spcPts val="800"/>
              </a:spcAft>
            </a:pPr>
            <a:r>
              <a:rPr lang="en-US" sz="1800" b="1">
                <a:solidFill>
                  <a:srgbClr val="ED7D31"/>
                </a:solidFill>
                <a:effectLst/>
                <a:latin typeface="Segoe UI" panose="020B0502040204020203" pitchFamily="34" charset="0"/>
                <a:ea typeface="Segoe UI" panose="020B0502040204020203" pitchFamily="34" charset="0"/>
                <a:cs typeface="Arial" panose="020B0604020202020204" pitchFamily="34" charset="0"/>
              </a:rPr>
              <a:t>Do:</a:t>
            </a:r>
            <a:r>
              <a:rPr lang="en-US" sz="1800" b="1">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en-US" sz="1800">
                <a:solidFill>
                  <a:srgbClr val="000000"/>
                </a:solidFill>
                <a:effectLst/>
                <a:latin typeface="Segoe UI" panose="020B0502040204020203" pitchFamily="34" charset="0"/>
                <a:ea typeface="Segoe UI" panose="020B0502040204020203" pitchFamily="34" charset="0"/>
              </a:rPr>
              <a:t>Allow wait time for participants to voice or type their opinions.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107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a:t> Responsible AI is AI that is designed, developed, and deployed with ethical, legal, and societal considerations in mind. This includes considering the potential for unintended consequences, being transparent about how decisions are made, and respecting privacy. Responsible AI also requires building trust and ensuring accountability as well as ensuring that individuals are not discriminated against due to their race, gender, or other protected characteristics.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44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dirty="0">
                <a:solidFill>
                  <a:srgbClr val="ED7D31"/>
                </a:solidFill>
                <a:effectLst/>
                <a:latin typeface="Segoe UI"/>
                <a:ea typeface="Segoe UI" panose="020B0502040204020203" pitchFamily="34" charset="0"/>
                <a:cs typeface="Segoe UI"/>
              </a:rPr>
              <a:t>Say: </a:t>
            </a:r>
            <a:r>
              <a:rPr lang="en-US" sz="1800" b="0" dirty="0">
                <a:solidFill>
                  <a:srgbClr val="ED7D31"/>
                </a:solidFill>
                <a:effectLst/>
                <a:latin typeface="Segoe UI"/>
                <a:ea typeface="Segoe UI" panose="020B0502040204020203" pitchFamily="34" charset="0"/>
                <a:cs typeface="Segoe UI"/>
              </a:rPr>
              <a:t>Image creators are another tool based on a generative AI model. Image, music, and video generation have been other additions to the world of AI. Generative AI applications use models like DALL-E to generate artistic content from textual prompts. These prompts can be highly imaginative or unusual. Again, the more specifically a prompt is written, the better the result. Prompts might begin with “draw an image” or “create an image.”</a:t>
            </a:r>
            <a:r>
              <a:rPr lang="en-US" sz="1800" dirty="0">
                <a:solidFill>
                  <a:srgbClr val="ED7D31"/>
                </a:solidFill>
                <a:latin typeface="Segoe UI"/>
                <a:ea typeface="Segoe UI" panose="020B0502040204020203" pitchFamily="34" charset="0"/>
                <a:cs typeface="Segoe UI"/>
              </a:rPr>
              <a:t> </a:t>
            </a:r>
            <a:endParaRPr lang="en-US" sz="1800" b="0" dirty="0">
              <a:solidFill>
                <a:srgbClr val="ED7D31"/>
              </a:solidFill>
              <a:effectLst/>
              <a:latin typeface="Segoe UI" panose="020B0502040204020203" pitchFamily="34" charset="0"/>
              <a:ea typeface="Segoe UI" panose="020B0502040204020203" pitchFamily="34" charset="0"/>
              <a:cs typeface="Segoe UI"/>
            </a:endParaRPr>
          </a:p>
          <a:p>
            <a:pPr marL="0" marR="0">
              <a:lnSpc>
                <a:spcPct val="107000"/>
              </a:lnSpc>
              <a:spcBef>
                <a:spcPts val="0"/>
              </a:spcBef>
              <a:spcAft>
                <a:spcPts val="800"/>
              </a:spcAft>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ED7D31"/>
                </a:solidFill>
                <a:effectLst/>
                <a:latin typeface="Segoe UI"/>
                <a:ea typeface="Segoe UI" panose="020B0502040204020203" pitchFamily="34" charset="0"/>
                <a:cs typeface="Segoe UI"/>
              </a:rPr>
              <a:t>Do: </a:t>
            </a:r>
            <a:r>
              <a:rPr lang="en-US" sz="1800" dirty="0">
                <a:effectLst/>
                <a:latin typeface="Segoe UI"/>
                <a:ea typeface="Segoe UI" panose="020B0502040204020203" pitchFamily="34" charset="0"/>
                <a:cs typeface="Segoe UI"/>
              </a:rPr>
              <a:t>Move to the next slide</a:t>
            </a:r>
            <a:endParaRPr lang="en-US" sz="1800" dirty="0">
              <a:effectLst/>
              <a:latin typeface="Segoe UI"/>
              <a:ea typeface="Calibri" panose="020F0502020204030204" pitchFamily="34" charset="0"/>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81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ED7D31"/>
                </a:solidFill>
                <a:effectLst/>
                <a:latin typeface="Segoe UI" panose="020B0502040204020203" pitchFamily="34" charset="0"/>
                <a:ea typeface="Segoe UI" panose="020B0502040204020203" pitchFamily="34" charset="0"/>
                <a:cs typeface="Arial" panose="020B0604020202020204" pitchFamily="34" charset="0"/>
              </a:rPr>
              <a:t>Say: </a:t>
            </a:r>
            <a:r>
              <a:rPr lang="en-US" sz="1800" b="0" dirty="0">
                <a:solidFill>
                  <a:srgbClr val="ED7D31"/>
                </a:solidFill>
                <a:effectLst/>
                <a:latin typeface="Segoe UI" panose="020B0502040204020203" pitchFamily="34" charset="0"/>
                <a:ea typeface="Segoe UI" panose="020B0502040204020203" pitchFamily="34" charset="0"/>
                <a:cs typeface="Arial" panose="020B0604020202020204" pitchFamily="34" charset="0"/>
              </a:rPr>
              <a:t>Copilot Designer is an AI-powered tool that generates images from text prompts. Powered by an advanced version of the DALL∙E model from OpenAI, Microsoft Designer creates an image simply by analyzing the words used to describe a picture. It’s a creative copilot! Educators can use this tool to create images for a class newsletter, lesson, or Teams post.</a:t>
            </a:r>
          </a:p>
          <a:p>
            <a:pPr marL="0" marR="0">
              <a:lnSpc>
                <a:spcPct val="107000"/>
              </a:lnSpc>
              <a:spcBef>
                <a:spcPts val="0"/>
              </a:spcBef>
              <a:spcAft>
                <a:spcPts val="800"/>
              </a:spcAft>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ED7D31"/>
                </a:solidFill>
                <a:effectLst/>
                <a:latin typeface="Segoe UI" panose="020B0502040204020203" pitchFamily="34" charset="0"/>
                <a:ea typeface="Segoe UI" panose="020B0502040204020203" pitchFamily="34" charset="0"/>
                <a:cs typeface="Arial" panose="020B0604020202020204" pitchFamily="34" charset="0"/>
              </a:rPr>
              <a:t>Do: </a:t>
            </a:r>
            <a:r>
              <a:rPr lang="en-US" sz="1800" dirty="0">
                <a:effectLst/>
                <a:latin typeface="Segoe UI" panose="020B0502040204020203" pitchFamily="34" charset="0"/>
                <a:ea typeface="Segoe UI" panose="020B0502040204020203" pitchFamily="34" charset="0"/>
                <a:cs typeface="Arial" panose="020B0604020202020204" pitchFamily="34" charset="0"/>
              </a:rPr>
              <a:t>Advance to next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177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solidFill>
                  <a:srgbClr val="ED7D31"/>
                </a:solidFill>
                <a:effectLst/>
                <a:latin typeface="Segoe UI" panose="020B0502040204020203" pitchFamily="34" charset="0"/>
                <a:ea typeface="Segoe UI" panose="020B0502040204020203" pitchFamily="34" charset="0"/>
              </a:rPr>
              <a:t>Say: </a:t>
            </a:r>
            <a:r>
              <a:rPr lang="en-US" sz="1800" dirty="0">
                <a:effectLst/>
                <a:latin typeface="Segoe UI" panose="020B0502040204020203" pitchFamily="34" charset="0"/>
                <a:ea typeface="Times New Roman" panose="02020603050405020304" pitchFamily="18" charset="0"/>
              </a:rPr>
              <a:t>Begin generating with Copilot in one of two ways:</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1800" dirty="0">
                <a:effectLst/>
                <a:latin typeface="Segoe UI" panose="020B0502040204020203" pitchFamily="34" charset="0"/>
                <a:ea typeface="Times New Roman" panose="02020603050405020304" pitchFamily="18" charset="0"/>
              </a:rPr>
              <a:t>Use it directly in Copilot by starting a prompt with the words “create an image…”;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1800" dirty="0">
                <a:effectLst/>
                <a:latin typeface="Segoe UI" panose="020B0502040204020203" pitchFamily="34" charset="0"/>
                <a:ea typeface="Calibri" panose="020F0502020204030204" pitchFamily="34" charset="0"/>
              </a:rPr>
              <a:t>or launch the Copilot sidebar in Edge browser.</a:t>
            </a:r>
            <a:r>
              <a:rPr lang="en-US" sz="1800" dirty="0">
                <a:solidFill>
                  <a:srgbClr val="D13438"/>
                </a:solidFill>
                <a:effectLst/>
                <a:latin typeface="Segoe UI" panose="020B0502040204020203" pitchFamily="34" charset="0"/>
                <a:ea typeface="Calibri" panose="020F0502020204030204" pitchFamily="34" charset="0"/>
              </a:rPr>
              <a:t> </a:t>
            </a:r>
            <a:endParaRPr lang="en-US" sz="1800" dirty="0">
              <a:solidFill>
                <a:srgbClr val="D13438"/>
              </a:solidFill>
              <a:effectLst/>
              <a:latin typeface="Segoe UI" panose="020B0502040204020203" pitchFamily="34" charset="0"/>
              <a:ea typeface="Calibri" panose="020F0502020204030204" pitchFamily="34" charset="0"/>
              <a:cs typeface="+mn-cs"/>
            </a:endParaRPr>
          </a:p>
          <a:p>
            <a:pPr marL="342900" marR="0" lvl="0" indent="-342900" fontAlgn="base">
              <a:spcBef>
                <a:spcPts val="0"/>
              </a:spcBef>
              <a:spcAft>
                <a:spcPts val="0"/>
              </a:spcAft>
              <a:buFont typeface="Symbol" panose="05050102010706020507" pitchFamily="18" charset="2"/>
              <a:buChar char=""/>
            </a:pPr>
            <a:r>
              <a:rPr lang="en-US" sz="1800" dirty="0">
                <a:solidFill>
                  <a:srgbClr val="D13438"/>
                </a:solidFill>
                <a:effectLst/>
                <a:latin typeface="Segoe UI" panose="020B0502040204020203" pitchFamily="34" charset="0"/>
                <a:ea typeface="Calibri" panose="020F0502020204030204" pitchFamily="34" charset="0"/>
                <a:cs typeface="+mn-cs"/>
              </a:rPr>
              <a:t>You will need to sign in to use image generation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ED7D31"/>
              </a:solidFill>
              <a:effectLst/>
              <a:latin typeface="Segoe UI" panose="020B0502040204020203"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ED7D31"/>
                </a:solidFill>
                <a:effectLst/>
                <a:latin typeface="Segoe UI" panose="020B0502040204020203" pitchFamily="34" charset="0"/>
                <a:ea typeface="Segoe UI" panose="020B0502040204020203" pitchFamily="34" charset="0"/>
                <a:cs typeface="Arial" panose="020B0604020202020204" pitchFamily="34" charset="0"/>
              </a:rPr>
              <a:t>Do: </a:t>
            </a:r>
            <a:r>
              <a:rPr lang="en-US" sz="1800" dirty="0">
                <a:effectLst/>
                <a:latin typeface="Segoe UI" panose="020B0502040204020203" pitchFamily="34" charset="0"/>
                <a:ea typeface="Segoe UI" panose="020B0502040204020203" pitchFamily="34" charset="0"/>
                <a:cs typeface="Arial" panose="020B0604020202020204" pitchFamily="34" charset="0"/>
              </a:rPr>
              <a:t>Advance to next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02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Take a moment to review our agenda. We’ll discuss artificial intelligence, text and image generators and talk about the importance of having and following and AI usage policy.</a:t>
            </a:r>
          </a:p>
        </p:txBody>
      </p:sp>
      <p:sp>
        <p:nvSpPr>
          <p:cNvPr id="4" name="Slide Number Placeholder 3"/>
          <p:cNvSpPr>
            <a:spLocks noGrp="1"/>
          </p:cNvSpPr>
          <p:nvPr>
            <p:ph type="sldNum" sz="quarter" idx="5"/>
          </p:nvPr>
        </p:nvSpPr>
        <p:spPr/>
        <p:txBody>
          <a:bodyPr/>
          <a:lstStyle/>
          <a:p>
            <a:fld id="{08B52D39-2335-4619-8243-9392BD8C3002}" type="slidenum">
              <a:rPr lang="en-US" smtClean="0"/>
              <a:t>2</a:t>
            </a:fld>
            <a:endParaRPr lang="en-US"/>
          </a:p>
        </p:txBody>
      </p:sp>
    </p:spTree>
    <p:extLst>
      <p:ext uri="{BB962C8B-B14F-4D97-AF65-F5344CB8AC3E}">
        <p14:creationId xmlns:p14="http://schemas.microsoft.com/office/powerpoint/2010/main" val="2553396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When creating images in Copilot or Designer, it’s helpful to use a prompt format that includes </a:t>
            </a:r>
            <a:r>
              <a:rPr lang="en-US" sz="1800" b="1" dirty="0">
                <a:effectLst/>
                <a:latin typeface="Segoe UI" panose="020B0502040204020203" pitchFamily="34" charset="0"/>
                <a:ea typeface="Times New Roman" panose="02020603050405020304" pitchFamily="18" charset="0"/>
              </a:rPr>
              <a:t>adjective, noun, verb, and style</a:t>
            </a:r>
            <a:r>
              <a:rPr lang="en-US" sz="1800" dirty="0">
                <a:effectLst/>
                <a:latin typeface="Segoe UI" panose="020B0502040204020203" pitchFamily="34" charset="0"/>
                <a:ea typeface="Times New Roman" panose="02020603050405020304" pitchFamily="18" charset="0"/>
              </a:rPr>
              <a:t>.</a:t>
            </a:r>
            <a:r>
              <a:rPr lang="en-US" sz="1800" dirty="0">
                <a:solidFill>
                  <a:srgbClr val="D13438"/>
                </a:solidFill>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D13438"/>
                </a:solidFill>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For example, I might write a prompt that requests a</a:t>
            </a:r>
            <a:r>
              <a:rPr lang="en-US" sz="1800" dirty="0">
                <a:effectLst/>
                <a:latin typeface="Times New Roman" panose="02020603050405020304" pitchFamily="18" charset="0"/>
                <a:ea typeface="Times New Roman" panose="02020603050405020304" pitchFamily="18" charset="0"/>
              </a:rPr>
              <a:t> </a:t>
            </a:r>
            <a:r>
              <a:rPr lang="en-US" sz="1800" dirty="0">
                <a:effectLst/>
                <a:latin typeface="Segoe UI" panose="020B0502040204020203" pitchFamily="34" charset="0"/>
                <a:ea typeface="Times New Roman" panose="02020603050405020304" pitchFamily="18" charset="0"/>
              </a:rPr>
              <a:t>green Amazon jungle, glowing at sunset, in a pixel art style.</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Take a look at the image AI generated for me with this prompt.</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dirty="0">
                <a:solidFill>
                  <a:srgbClr val="ED7D31"/>
                </a:solidFill>
                <a:effectLst/>
                <a:latin typeface="Segoe UI" panose="020B0502040204020203" pitchFamily="34" charset="0"/>
                <a:ea typeface="Segoe UI" panose="020B0502040204020203" pitchFamily="34" charset="0"/>
              </a:rPr>
              <a:t>Do: </a:t>
            </a:r>
            <a:r>
              <a:rPr lang="en-US" sz="1800" dirty="0">
                <a:effectLst/>
                <a:latin typeface="Segoe UI" panose="020B0502040204020203" pitchFamily="34" charset="0"/>
                <a:ea typeface="Segoe UI" panose="020B0502040204020203" pitchFamily="34" charset="0"/>
              </a:rPr>
              <a:t>Advance to the next slide.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03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t>Demo begins</a:t>
            </a:r>
            <a:endParaRPr lang="en-US" dirty="0"/>
          </a:p>
          <a:p>
            <a:pPr>
              <a:lnSpc>
                <a:spcPct val="107000"/>
              </a:lnSpc>
              <a:spcAft>
                <a:spcPts val="800"/>
              </a:spcAft>
            </a:pPr>
            <a:endParaRPr lang="en-US" dirty="0"/>
          </a:p>
          <a:p>
            <a:pPr>
              <a:lnSpc>
                <a:spcPct val="107000"/>
              </a:lnSpc>
              <a:spcAft>
                <a:spcPts val="800"/>
              </a:spcAft>
            </a:pPr>
            <a:r>
              <a:rPr lang="en-US" b="1" dirty="0"/>
              <a:t>Say: </a:t>
            </a:r>
            <a:r>
              <a:rPr lang="en-US" dirty="0"/>
              <a:t>In this demo let’s work to create an image that will go with marketing materials for our new volunteer program for the food bank.</a:t>
            </a:r>
          </a:p>
          <a:p>
            <a:pPr>
              <a:lnSpc>
                <a:spcPct val="107000"/>
              </a:lnSpc>
              <a:spcAft>
                <a:spcPts val="800"/>
              </a:spcAft>
            </a:pPr>
            <a:endParaRPr lang="en-US" dirty="0"/>
          </a:p>
          <a:p>
            <a:endParaRPr lang="en-US" dirty="0"/>
          </a:p>
          <a:p>
            <a:r>
              <a:rPr lang="en-US" b="1" dirty="0"/>
              <a:t>Do:</a:t>
            </a:r>
            <a:r>
              <a:rPr lang="en-US" dirty="0"/>
              <a:t> Move to next slide</a:t>
            </a:r>
          </a:p>
          <a:p>
            <a:pPr>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08B52D39-2335-4619-8243-9392BD8C3002}" type="slidenum">
              <a:rPr lang="en-US" smtClean="0"/>
              <a:t>21</a:t>
            </a:fld>
            <a:endParaRPr lang="en-US"/>
          </a:p>
        </p:txBody>
      </p:sp>
    </p:spTree>
    <p:extLst>
      <p:ext uri="{BB962C8B-B14F-4D97-AF65-F5344CB8AC3E}">
        <p14:creationId xmlns:p14="http://schemas.microsoft.com/office/powerpoint/2010/main" val="2447131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t>Say: </a:t>
            </a:r>
            <a:r>
              <a:rPr lang="en-US" dirty="0"/>
              <a:t>The prompt we'll use is: </a:t>
            </a:r>
            <a:r>
              <a:rPr lang="en-US" i="1" dirty="0"/>
              <a:t>Create an image of a grocery bag full of food being handed to someone. Make the background bright and the style should be a 3d image.</a:t>
            </a:r>
          </a:p>
          <a:p>
            <a:endParaRPr lang="en-US" dirty="0"/>
          </a:p>
          <a:p>
            <a:r>
              <a:rPr lang="en-US" b="1" dirty="0"/>
              <a:t>Do:</a:t>
            </a:r>
            <a:r>
              <a:rPr lang="en-US" dirty="0"/>
              <a:t> Play the video embedded in this slide. Move to next slide.</a:t>
            </a:r>
          </a:p>
          <a:p>
            <a:endParaRPr lang="en-US" dirty="0"/>
          </a:p>
        </p:txBody>
      </p:sp>
      <p:sp>
        <p:nvSpPr>
          <p:cNvPr id="4" name="Slide Number Placeholder 3"/>
          <p:cNvSpPr>
            <a:spLocks noGrp="1"/>
          </p:cNvSpPr>
          <p:nvPr>
            <p:ph type="sldNum" sz="quarter" idx="5"/>
          </p:nvPr>
        </p:nvSpPr>
        <p:spPr/>
        <p:txBody>
          <a:bodyPr/>
          <a:lstStyle/>
          <a:p>
            <a:fld id="{08B52D39-2335-4619-8243-9392BD8C3002}" type="slidenum">
              <a:rPr lang="en-US" smtClean="0"/>
              <a:t>22</a:t>
            </a:fld>
            <a:endParaRPr lang="en-US"/>
          </a:p>
        </p:txBody>
      </p:sp>
    </p:spTree>
    <p:extLst>
      <p:ext uri="{BB962C8B-B14F-4D97-AF65-F5344CB8AC3E}">
        <p14:creationId xmlns:p14="http://schemas.microsoft.com/office/powerpoint/2010/main" val="57294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ED7D31"/>
                </a:solidFill>
                <a:effectLst/>
                <a:latin typeface="Segoe UI"/>
                <a:ea typeface="Segoe UI" panose="020B0502040204020203" pitchFamily="34" charset="0"/>
                <a:cs typeface="Segoe UI"/>
              </a:rPr>
              <a:t>Say: </a:t>
            </a:r>
            <a:r>
              <a:rPr lang="en-US" sz="1800" b="0" dirty="0">
                <a:solidFill>
                  <a:srgbClr val="ED7D31"/>
                </a:solidFill>
                <a:effectLst/>
                <a:latin typeface="Segoe UI"/>
                <a:ea typeface="Segoe UI" panose="020B0502040204020203" pitchFamily="34" charset="0"/>
                <a:cs typeface="Segoe UI"/>
              </a:rPr>
              <a:t>Here are a few reminders as you begin using </a:t>
            </a:r>
            <a:r>
              <a:rPr lang="en-US" sz="1800" dirty="0">
                <a:solidFill>
                  <a:srgbClr val="ED7D31"/>
                </a:solidFill>
                <a:latin typeface="Segoe UI"/>
                <a:ea typeface="Segoe UI" panose="020B0502040204020203" pitchFamily="34" charset="0"/>
                <a:cs typeface="Segoe UI"/>
              </a:rPr>
              <a:t>Copilot</a:t>
            </a:r>
            <a:r>
              <a:rPr lang="en-US" sz="1800" b="0" dirty="0">
                <a:solidFill>
                  <a:srgbClr val="ED7D31"/>
                </a:solidFill>
                <a:effectLst/>
                <a:latin typeface="Segoe UI"/>
                <a:ea typeface="Segoe UI" panose="020B0502040204020203" pitchFamily="34" charset="0"/>
                <a:cs typeface="Segoe UI"/>
              </a:rPr>
              <a:t> to generate imagery. First, AI-generated images will follow a predictive pattern. You might notice they are similar to existing imagery. That is because AI is analyzing existing data—in this case images—and generating new content based on the patterns it recognizes. Second, Copilot Designer gives a source link for the image and a logo in the corner, and you can model digital citizenship for your students by citing Copilot Designer as the source. Finally, prompt engineering is a new skill for many of us. If you don’t get the results you want, change your prompt and try again.</a:t>
            </a:r>
          </a:p>
          <a:p>
            <a:pPr marL="0" marR="0">
              <a:lnSpc>
                <a:spcPct val="107000"/>
              </a:lnSpc>
              <a:spcBef>
                <a:spcPts val="0"/>
              </a:spcBef>
              <a:spcAft>
                <a:spcPts val="800"/>
              </a:spcAft>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ED7D31"/>
                </a:solidFill>
                <a:effectLst/>
                <a:latin typeface="Segoe UI" panose="020B0502040204020203" pitchFamily="34" charset="0"/>
                <a:ea typeface="Segoe UI" panose="020B0502040204020203" pitchFamily="34" charset="0"/>
                <a:cs typeface="Arial" panose="020B0604020202020204" pitchFamily="34" charset="0"/>
              </a:rPr>
              <a:t>Do: </a:t>
            </a:r>
            <a:r>
              <a:rPr lang="en-US" sz="1800" dirty="0">
                <a:effectLst/>
                <a:latin typeface="Segoe UI" panose="020B0502040204020203" pitchFamily="34" charset="0"/>
                <a:ea typeface="Segoe UI" panose="020B0502040204020203" pitchFamily="34" charset="0"/>
                <a:cs typeface="Arial" panose="020B0604020202020204" pitchFamily="34" charset="0"/>
              </a:rPr>
              <a:t>Advance to next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575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Organizations can benefit from having an AI usage policy to provide clarity on the appropriate uses for AI. The content in this section is taken from the AI usage policy guide from TechSoup. This guide is free and you can access it at https://aka.ms/AIUsagePolicyGuideTechSoup</a:t>
            </a:r>
          </a:p>
          <a:p>
            <a:endParaRPr lang="en-US" dirty="0"/>
          </a:p>
          <a:p>
            <a:r>
              <a:rPr lang="en-US" b="1" dirty="0"/>
              <a:t>Do</a:t>
            </a:r>
            <a:r>
              <a:rPr lang="en-US" dirty="0"/>
              <a:t>: Advance to the next slide</a:t>
            </a:r>
          </a:p>
        </p:txBody>
      </p:sp>
      <p:sp>
        <p:nvSpPr>
          <p:cNvPr id="4" name="Slide Number Placeholder 3"/>
          <p:cNvSpPr>
            <a:spLocks noGrp="1"/>
          </p:cNvSpPr>
          <p:nvPr>
            <p:ph type="sldNum" sz="quarter" idx="5"/>
          </p:nvPr>
        </p:nvSpPr>
        <p:spPr/>
        <p:txBody>
          <a:bodyPr/>
          <a:lstStyle/>
          <a:p>
            <a:fld id="{08B52D39-2335-4619-8243-9392BD8C3002}" type="slidenum">
              <a:rPr lang="en-US" smtClean="0"/>
              <a:t>24</a:t>
            </a:fld>
            <a:endParaRPr lang="en-US"/>
          </a:p>
        </p:txBody>
      </p:sp>
    </p:spTree>
    <p:extLst>
      <p:ext uri="{BB962C8B-B14F-4D97-AF65-F5344CB8AC3E}">
        <p14:creationId xmlns:p14="http://schemas.microsoft.com/office/powerpoint/2010/main" val="424116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Here are some of the benefits of having an AI usage policy. As your organization uses AI you want to make sure it’s done safely and responsibly according to the laws and regulations governing your organization. You want keep in mind security and inclusivity. Let’s go into a few challenges in using AI and how you can face them.</a:t>
            </a:r>
          </a:p>
          <a:p>
            <a:endParaRPr lang="en-US" dirty="0"/>
          </a:p>
          <a:p>
            <a:r>
              <a:rPr lang="en-US" b="1" dirty="0"/>
              <a:t>Do</a:t>
            </a:r>
            <a:r>
              <a:rPr lang="en-US" dirty="0"/>
              <a:t>: Move to the next slide.</a:t>
            </a:r>
          </a:p>
        </p:txBody>
      </p:sp>
      <p:sp>
        <p:nvSpPr>
          <p:cNvPr id="4" name="Slide Number Placeholder 3"/>
          <p:cNvSpPr>
            <a:spLocks noGrp="1"/>
          </p:cNvSpPr>
          <p:nvPr>
            <p:ph type="sldNum" sz="quarter" idx="5"/>
          </p:nvPr>
        </p:nvSpPr>
        <p:spPr/>
        <p:txBody>
          <a:bodyPr/>
          <a:lstStyle/>
          <a:p>
            <a:fld id="{08B52D39-2335-4619-8243-9392BD8C3002}" type="slidenum">
              <a:rPr lang="en-US" smtClean="0"/>
              <a:t>25</a:t>
            </a:fld>
            <a:endParaRPr lang="en-US"/>
          </a:p>
        </p:txBody>
      </p:sp>
    </p:spTree>
    <p:extLst>
      <p:ext uri="{BB962C8B-B14F-4D97-AF65-F5344CB8AC3E}">
        <p14:creationId xmlns:p14="http://schemas.microsoft.com/office/powerpoint/2010/main" val="1643771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Read the content on the slide and ask for feedback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26</a:t>
            </a:fld>
            <a:endParaRPr lang="en-US"/>
          </a:p>
        </p:txBody>
      </p:sp>
    </p:spTree>
    <p:extLst>
      <p:ext uri="{BB962C8B-B14F-4D97-AF65-F5344CB8AC3E}">
        <p14:creationId xmlns:p14="http://schemas.microsoft.com/office/powerpoint/2010/main" val="3480412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Read the content on the slide and ask for feedback in the chat.</a:t>
            </a:r>
          </a:p>
          <a:p>
            <a:endParaRPr lang="en-US" dirty="0"/>
          </a:p>
        </p:txBody>
      </p:sp>
      <p:sp>
        <p:nvSpPr>
          <p:cNvPr id="4" name="Slide Number Placeholder 3"/>
          <p:cNvSpPr>
            <a:spLocks noGrp="1"/>
          </p:cNvSpPr>
          <p:nvPr>
            <p:ph type="sldNum" sz="quarter" idx="5"/>
          </p:nvPr>
        </p:nvSpPr>
        <p:spPr/>
        <p:txBody>
          <a:bodyPr/>
          <a:lstStyle/>
          <a:p>
            <a:fld id="{08B52D39-2335-4619-8243-9392BD8C3002}" type="slidenum">
              <a:rPr lang="en-US" smtClean="0"/>
              <a:t>27</a:t>
            </a:fld>
            <a:endParaRPr lang="en-US"/>
          </a:p>
        </p:txBody>
      </p:sp>
    </p:spTree>
    <p:extLst>
      <p:ext uri="{BB962C8B-B14F-4D97-AF65-F5344CB8AC3E}">
        <p14:creationId xmlns:p14="http://schemas.microsoft.com/office/powerpoint/2010/main" val="591706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effectLst/>
                <a:latin typeface="Segoe UI"/>
                <a:ea typeface="Calibri" panose="020F0502020204030204" pitchFamily="34" charset="0"/>
                <a:cs typeface="Segoe UI"/>
              </a:rPr>
              <a:t>Say: </a:t>
            </a:r>
            <a:r>
              <a:rPr lang="en-US" sz="1800" dirty="0">
                <a:effectLst/>
                <a:latin typeface="Segoe UI" panose="020B0502040204020203" pitchFamily="34" charset="0"/>
                <a:ea typeface="Calibri" panose="020F0502020204030204" pitchFamily="34" charset="0"/>
              </a:rPr>
              <a:t>When working with AI, keep in mind these important reminders. First, always check your results for accuracy. Second, model digital citizenship by citing how the content was created. And finally, remember and apply any AI usage guidelines for your organization. </a:t>
            </a:r>
            <a:endParaRPr lang="en-US" sz="1800" b="0" dirty="0">
              <a:effectLst/>
              <a:latin typeface="Segoe UI" panose="020B0502040204020203" pitchFamily="34" charset="0"/>
              <a:ea typeface="Calibri" panose="020F0502020204030204" pitchFamily="34" charset="0"/>
            </a:endParaRPr>
          </a:p>
          <a:p>
            <a:pPr marL="0" marR="0" fontAlgn="base">
              <a:spcBef>
                <a:spcPts val="0"/>
              </a:spcBef>
              <a:spcAft>
                <a:spcPts val="0"/>
              </a:spcAft>
            </a:pPr>
            <a:endParaRPr lang="en-US" sz="1800" b="0" dirty="0">
              <a:effectLst/>
              <a:latin typeface="Segoe UI" panose="020B0502040204020203" pitchFamily="34" charset="0"/>
              <a:ea typeface="Calibri" panose="020F0502020204030204" pitchFamily="34" charset="0"/>
              <a:cs typeface="Segoe UI"/>
            </a:endParaRPr>
          </a:p>
          <a:p>
            <a:pPr marL="0" marR="0" fontAlgn="base">
              <a:spcBef>
                <a:spcPts val="0"/>
              </a:spcBef>
              <a:spcAft>
                <a:spcPts val="0"/>
              </a:spcAft>
            </a:pPr>
            <a:r>
              <a:rPr lang="en-US" sz="1800" b="1" dirty="0">
                <a:effectLst/>
                <a:latin typeface="Segoe UI" panose="020B0502040204020203" pitchFamily="34" charset="0"/>
                <a:ea typeface="Calibri" panose="020F0502020204030204" pitchFamily="34" charset="0"/>
                <a:cs typeface="Segoe UI"/>
              </a:rPr>
              <a:t>Do:</a:t>
            </a:r>
            <a:r>
              <a:rPr lang="en-US" sz="1800" b="0" dirty="0">
                <a:effectLst/>
                <a:latin typeface="Segoe UI" panose="020B0502040204020203" pitchFamily="34" charset="0"/>
                <a:ea typeface="Calibri" panose="020F0502020204030204" pitchFamily="34" charset="0"/>
                <a:cs typeface="Segoe UI"/>
              </a:rPr>
              <a:t> </a:t>
            </a:r>
            <a:r>
              <a:rPr lang="en-US" sz="1800" dirty="0">
                <a:effectLst/>
                <a:latin typeface="Segoe UI" panose="020B0502040204020203" pitchFamily="34" charset="0"/>
                <a:ea typeface="Segoe UI" panose="020B0502040204020203" pitchFamily="34" charset="0"/>
              </a:rPr>
              <a:t>Advance to the next slide.</a:t>
            </a:r>
            <a:endParaRPr lang="en-US" sz="1800" b="1" dirty="0">
              <a:effectLst/>
              <a:latin typeface="Segoe UI"/>
              <a:ea typeface="Calibri" panose="020F0502020204030204" pitchFamily="34" charset="0"/>
              <a:cs typeface="Segoe U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57F9-F8B2-4AF1-BB1A-9C083FB51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0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a:effectLst/>
                <a:latin typeface="Segoe UI"/>
                <a:ea typeface="Calibri" panose="020F0502020204030204" pitchFamily="34" charset="0"/>
                <a:cs typeface="Segoe UI"/>
              </a:rPr>
              <a:t>Say:</a:t>
            </a:r>
            <a:r>
              <a:rPr lang="en-US" sz="1800" b="0">
                <a:effectLst/>
                <a:latin typeface="Segoe UI"/>
                <a:ea typeface="Calibri" panose="020F0502020204030204" pitchFamily="34" charset="0"/>
                <a:cs typeface="Segoe UI"/>
              </a:rPr>
              <a:t> </a:t>
            </a:r>
            <a:r>
              <a:rPr lang="en-US" sz="1800">
                <a:effectLst/>
                <a:latin typeface="Segoe UI" panose="020B0502040204020203" pitchFamily="34" charset="0"/>
                <a:ea typeface="Times New Roman" panose="02020603050405020304" pitchFamily="18" charset="0"/>
              </a:rPr>
              <a:t>Finally, you can learn more about Microsoft’s approach to responsible AI and commitment to the advancement of AI driven by ethical principles that put people first. Visit </a:t>
            </a:r>
            <a:r>
              <a:rPr lang="en-US" sz="1800">
                <a:effectLst/>
                <a:latin typeface="Segoe UI Semibold" panose="020B0702040204020203" pitchFamily="34" charset="0"/>
                <a:ea typeface="Times New Roman" panose="02020603050405020304" pitchFamily="18" charset="0"/>
              </a:rPr>
              <a:t>aka.ms/RAI</a:t>
            </a:r>
            <a:r>
              <a:rPr lang="en-US" sz="1800">
                <a:effectLst/>
                <a:latin typeface="Segoe UI" panose="020B0502040204020203" pitchFamily="34" charset="0"/>
                <a:ea typeface="Times New Roman" panose="02020603050405020304" pitchFamily="18" charset="0"/>
              </a:rPr>
              <a:t> to explore responsible AI resource and tools.</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effectLst/>
                <a:latin typeface="Segoe UI" panose="020B0502040204020203"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r>
              <a:rPr lang="en-US" sz="1800">
                <a:effectLst/>
                <a:latin typeface="Segoe UI" panose="020B0502040204020203" pitchFamily="34" charset="0"/>
                <a:ea typeface="Calibri" panose="020F0502020204030204" pitchFamily="34" charset="0"/>
              </a:rPr>
              <a:t>You are the change agent who will build a bridge between today and the future for your learners. I’m proud of you for being open to learning more and growing forward with the technology of tomorrow.</a:t>
            </a:r>
          </a:p>
          <a:p>
            <a:endParaRPr lang="en-US" sz="1800" b="1">
              <a:effectLst/>
              <a:latin typeface="Segoe UI" panose="020B0502040204020203" pitchFamily="34" charset="0"/>
              <a:ea typeface="Calibri" panose="020F0502020204030204" pitchFamily="34" charset="0"/>
              <a:cs typeface="Segoe UI"/>
            </a:endParaRPr>
          </a:p>
          <a:p>
            <a:r>
              <a:rPr lang="en-US" sz="1800" b="1">
                <a:effectLst/>
                <a:latin typeface="Segoe UI" panose="020B0502040204020203" pitchFamily="34" charset="0"/>
                <a:ea typeface="Calibri" panose="020F0502020204030204" pitchFamily="34" charset="0"/>
                <a:cs typeface="Segoe UI"/>
              </a:rPr>
              <a:t>Do:</a:t>
            </a:r>
            <a:r>
              <a:rPr lang="en-US" sz="1800" b="0">
                <a:effectLst/>
                <a:latin typeface="Segoe UI" panose="020B0502040204020203" pitchFamily="34" charset="0"/>
                <a:ea typeface="Calibri" panose="020F0502020204030204" pitchFamily="34" charset="0"/>
                <a:cs typeface="Segoe UI"/>
              </a:rPr>
              <a:t> Advance to the next slide.</a:t>
            </a:r>
            <a:endParaRPr lang="en-US" sz="1800" b="1">
              <a:effectLst/>
              <a:latin typeface="Segoe UI"/>
              <a:ea typeface="Calibri" panose="020F0502020204030204" pitchFamily="34" charset="0"/>
              <a:cs typeface="Segoe U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57F9-F8B2-4AF1-BB1A-9C083FB51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74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B52D39-2335-4619-8243-9392BD8C3002}" type="slidenum">
              <a:rPr lang="en-US" smtClean="0"/>
              <a:t>3</a:t>
            </a:fld>
            <a:endParaRPr lang="en-US"/>
          </a:p>
        </p:txBody>
      </p:sp>
    </p:spTree>
    <p:extLst>
      <p:ext uri="{BB962C8B-B14F-4D97-AF65-F5344CB8AC3E}">
        <p14:creationId xmlns:p14="http://schemas.microsoft.com/office/powerpoint/2010/main" val="461369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654CE-D0BA-C01E-CAA2-0F86CF692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9C477-23E6-0C47-47E8-B6519E0B8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A3415-E436-5D2D-B05B-F5A3BAC25126}"/>
              </a:ext>
            </a:extLst>
          </p:cNvPr>
          <p:cNvSpPr>
            <a:spLocks noGrp="1"/>
          </p:cNvSpPr>
          <p:nvPr>
            <p:ph type="body" idx="1"/>
          </p:nvPr>
        </p:nvSpPr>
        <p:spPr/>
        <p:txBody>
          <a:bodyPr/>
          <a:lstStyle/>
          <a:p>
            <a:r>
              <a:rPr lang="en-US" b="1" dirty="0"/>
              <a:t>Say: </a:t>
            </a:r>
            <a:r>
              <a:rPr lang="en-US" dirty="0"/>
              <a:t>There is new content on Microsoft Learn geared to nonprofits. There you will find some Introductory content as well as specialized content for program management and funding.</a:t>
            </a:r>
          </a:p>
          <a:p>
            <a:endParaRPr lang="en-US" dirty="0"/>
          </a:p>
          <a:p>
            <a:r>
              <a:rPr lang="en-US" b="1" dirty="0"/>
              <a:t>Do</a:t>
            </a:r>
            <a:r>
              <a:rPr lang="en-US" dirty="0"/>
              <a:t>: Move to the next slide</a:t>
            </a:r>
          </a:p>
        </p:txBody>
      </p:sp>
      <p:sp>
        <p:nvSpPr>
          <p:cNvPr id="4" name="Slide Number Placeholder 3">
            <a:extLst>
              <a:ext uri="{FF2B5EF4-FFF2-40B4-BE49-F238E27FC236}">
                <a16:creationId xmlns:a16="http://schemas.microsoft.com/office/drawing/2014/main" id="{6CA0A181-5748-EA7F-DDF8-1CDA6080C4B6}"/>
              </a:ext>
            </a:extLst>
          </p:cNvPr>
          <p:cNvSpPr>
            <a:spLocks noGrp="1"/>
          </p:cNvSpPr>
          <p:nvPr>
            <p:ph type="sldNum" sz="quarter" idx="5"/>
          </p:nvPr>
        </p:nvSpPr>
        <p:spPr/>
        <p:txBody>
          <a:bodyPr/>
          <a:lstStyle/>
          <a:p>
            <a:fld id="{5CC7F1E3-E3A2-4312-9D12-F8023E750C53}" type="slidenum">
              <a:rPr lang="en-US" smtClean="0"/>
              <a:t>31</a:t>
            </a:fld>
            <a:endParaRPr lang="en-US"/>
          </a:p>
        </p:txBody>
      </p:sp>
    </p:spTree>
    <p:extLst>
      <p:ext uri="{BB962C8B-B14F-4D97-AF65-F5344CB8AC3E}">
        <p14:creationId xmlns:p14="http://schemas.microsoft.com/office/powerpoint/2010/main" val="968136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b="1">
                <a:solidFill>
                  <a:srgbClr val="ED7D31"/>
                </a:solidFill>
                <a:effectLst/>
                <a:latin typeface="Segoe UI" panose="020B0502040204020203" pitchFamily="34" charset="0"/>
                <a:ea typeface="Segoe UI" panose="020B0502040204020203" pitchFamily="34" charset="0"/>
              </a:rPr>
              <a:t>Say: </a:t>
            </a:r>
            <a:r>
              <a:rPr lang="en-US" sz="1800">
                <a:solidFill>
                  <a:srgbClr val="000000"/>
                </a:solidFill>
                <a:effectLst/>
                <a:latin typeface="Segoe UI" panose="020B0502040204020203" pitchFamily="34" charset="0"/>
                <a:ea typeface="Segoe UI" panose="020B0502040204020203" pitchFamily="34" charset="0"/>
              </a:rPr>
              <a:t>Thank you for your time and attention today. You have been wonderful, and I have loved learning from you. If you have any questions or final thoughts, please feel free to share them in the chat window or unmute yourself and share.</a:t>
            </a:r>
          </a:p>
          <a:p>
            <a:pPr>
              <a:spcBef>
                <a:spcPts val="0"/>
              </a:spcBef>
              <a:spcAft>
                <a:spcPts val="0"/>
              </a:spcAft>
            </a:pPr>
            <a:endParaRPr lang="en-US"/>
          </a:p>
          <a:p>
            <a:r>
              <a:rPr lang="en-US" sz="1800" b="1">
                <a:solidFill>
                  <a:srgbClr val="ED7D31"/>
                </a:solidFill>
                <a:effectLst/>
                <a:latin typeface="Segoe UI" panose="020B0502040204020203" pitchFamily="34" charset="0"/>
                <a:ea typeface="Segoe UI" panose="020B0502040204020203" pitchFamily="34" charset="0"/>
              </a:rPr>
              <a:t>Do: </a:t>
            </a:r>
            <a:r>
              <a:rPr lang="en-US" sz="1800">
                <a:effectLst/>
                <a:latin typeface="Segoe UI" panose="020B0502040204020203" pitchFamily="34" charset="0"/>
                <a:ea typeface="Segoe UI" panose="020B0502040204020203" pitchFamily="34" charset="0"/>
              </a:rPr>
              <a:t>Close the presentation. If recording, make sure you tell participants how they can access the recording of the session. </a:t>
            </a:r>
            <a:endParaRPr lang="en-US" sz="1800">
              <a:effectLst/>
              <a:latin typeface="Segoe UI"/>
              <a:ea typeface="Calibri" panose="020F0502020204030204" pitchFamily="34" charset="0"/>
              <a:cs typeface="Segoe UI"/>
            </a:endParaRPr>
          </a:p>
          <a:p>
            <a:pPr marL="0" indent="0">
              <a:buFont typeface="Arial" panose="020B0604020202020204" pitchFamily="34" charset="0"/>
              <a:buNone/>
            </a:pPr>
            <a:endParaRPr lang="en-US" sz="80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57F9-F8B2-4AF1-BB1A-9C083FB51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88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Let’s begin with a definition. According to the American Heritage Dictionary, artificial intelligence is “the ability of a computer or other machine to perform those activities [or tasks] that are normally thought to require intelligence.”</a:t>
            </a:r>
          </a:p>
          <a:p>
            <a:endParaRPr lang="en-US"/>
          </a:p>
          <a:p>
            <a:r>
              <a:rPr lang="en-US" b="1"/>
              <a:t>Do: </a:t>
            </a:r>
            <a:r>
              <a:rPr lang="en-US"/>
              <a:t>Advance to the next slide. </a:t>
            </a:r>
          </a:p>
        </p:txBody>
      </p:sp>
      <p:sp>
        <p:nvSpPr>
          <p:cNvPr id="4" name="Slide Number Placeholder 3"/>
          <p:cNvSpPr>
            <a:spLocks noGrp="1"/>
          </p:cNvSpPr>
          <p:nvPr>
            <p:ph type="sldNum" sz="quarter" idx="5"/>
          </p:nvPr>
        </p:nvSpPr>
        <p:spPr/>
        <p:txBody>
          <a:bodyPr/>
          <a:lstStyle/>
          <a:p>
            <a:fld id="{08B52D39-2335-4619-8243-9392BD8C3002}" type="slidenum">
              <a:rPr lang="en-US" smtClean="0"/>
              <a:t>4</a:t>
            </a:fld>
            <a:endParaRPr lang="en-US"/>
          </a:p>
        </p:txBody>
      </p:sp>
    </p:spTree>
    <p:extLst>
      <p:ext uri="{BB962C8B-B14F-4D97-AF65-F5344CB8AC3E}">
        <p14:creationId xmlns:p14="http://schemas.microsoft.com/office/powerpoint/2010/main" val="299650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b="1"/>
              <a:t>Say: </a:t>
            </a:r>
            <a:r>
              <a:rPr lang="en-US"/>
              <a:t>AI</a:t>
            </a:r>
            <a:r>
              <a:rPr lang="en-US" b="0"/>
              <a:t> is everywhere in the world around us. Whether it’s speech recognition to send a voice command to our mobile phone while we’re driving, word prediction to speed up text replies, image analysis to find that perfect household item online, we’re using AI-powered technologies.</a:t>
            </a:r>
            <a:r>
              <a:rPr lang="en-US"/>
              <a:t> </a:t>
            </a:r>
            <a:endParaRPr lang="en-US" b="0"/>
          </a:p>
          <a:p>
            <a:pPr marL="0" marR="0">
              <a:spcBef>
                <a:spcPts val="0"/>
              </a:spcBef>
              <a:spcAft>
                <a:spcPts val="800"/>
              </a:spcAft>
            </a:pPr>
            <a:endParaRPr lang="en-US" b="0"/>
          </a:p>
          <a:p>
            <a:pPr>
              <a:spcAft>
                <a:spcPts val="800"/>
              </a:spcAft>
            </a:pPr>
            <a:r>
              <a:rPr lang="en-US" b="0"/>
              <a:t>Tell a personal story about a recent interaction with AI-powered technology.</a:t>
            </a:r>
            <a:r>
              <a:rPr lang="en-US"/>
              <a:t> </a:t>
            </a:r>
            <a:endParaRPr lang="en-US" b="0"/>
          </a:p>
          <a:p>
            <a:pPr marL="0" marR="0">
              <a:spcBef>
                <a:spcPts val="0"/>
              </a:spcBef>
              <a:spcAft>
                <a:spcPts val="800"/>
              </a:spcAft>
            </a:pPr>
            <a:endParaRPr lang="en-US" b="0"/>
          </a:p>
          <a:p>
            <a:pPr marL="0" marR="0">
              <a:spcBef>
                <a:spcPts val="0"/>
              </a:spcBef>
              <a:spcAft>
                <a:spcPts val="800"/>
              </a:spcAft>
            </a:pPr>
            <a:r>
              <a:rPr lang="en-US" b="0" i="1"/>
              <a:t>I was planning a trip with my parents and my son and I used Copilot to give me a sample itinerary for what we could all do for one of the days we were there.</a:t>
            </a:r>
          </a:p>
          <a:p>
            <a:pPr marL="0" marR="0">
              <a:spcBef>
                <a:spcPts val="0"/>
              </a:spcBef>
              <a:spcAft>
                <a:spcPts val="800"/>
              </a:spcAft>
            </a:pPr>
            <a:endParaRPr lang="en-US"/>
          </a:p>
          <a:p>
            <a:pPr>
              <a:defRPr/>
            </a:pPr>
            <a:r>
              <a:rPr lang="en-US" b="1"/>
              <a:t>Do: </a:t>
            </a:r>
            <a:r>
              <a:rPr lang="en-US"/>
              <a:t>Advance to the next slide.</a:t>
            </a:r>
            <a:endParaRPr lang="en-US">
              <a:cs typeface="Calibri"/>
            </a:endParaRPr>
          </a:p>
          <a:p>
            <a:pPr lvl="0" algn="l" defTabSz="914400">
              <a:lnSpc>
                <a:spcPct val="100000"/>
              </a:lnSpc>
              <a:spcBef>
                <a:spcPts val="0"/>
              </a:spcBef>
              <a:spcAft>
                <a:spcPts val="0"/>
              </a:spcAft>
              <a:buNone/>
              <a:tabLst/>
              <a:defRPr/>
            </a:pPr>
            <a:endParaRPr lang="en-US"/>
          </a:p>
          <a:p>
            <a:pPr>
              <a:lnSpc>
                <a:spcPct val="107000"/>
              </a:lnSpc>
              <a:spcAft>
                <a:spcPts val="800"/>
              </a:spcAft>
            </a:pPr>
            <a:endParaRPr lang="en-US" sz="1800">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29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GB" sz="1800" b="1" dirty="0">
                <a:effectLst/>
                <a:latin typeface="Calibri" panose="020F0502020204030204" pitchFamily="34" charset="0"/>
                <a:ea typeface="Times New Roman" panose="02020603050405020304" pitchFamily="18" charset="0"/>
              </a:rPr>
              <a:t>Say: </a:t>
            </a:r>
            <a:r>
              <a:rPr lang="en-US" sz="1800" dirty="0">
                <a:solidFill>
                  <a:srgbClr val="000000"/>
                </a:solidFill>
                <a:effectLst/>
                <a:latin typeface="Segoe UI" panose="020B0502040204020203" pitchFamily="34" charset="0"/>
                <a:ea typeface="Segoe UI" panose="020B0502040204020203" pitchFamily="34" charset="0"/>
              </a:rPr>
              <a:t>With all this excitement, it might be easy to forget that AI isn’t new. Several momentous milestones in the field have brought us to the inflection point we see today for the transformative potential of AI. Artificial intelligence (AI) has a long and storied history that spans many decades. Some of the earliest work in AI was done in the 1950s and 1960s, when researchers first began to explore the possibility of creating machines that could “think” like humans.</a:t>
            </a:r>
          </a:p>
          <a:p>
            <a:pPr marL="0" marR="0">
              <a:spcBef>
                <a:spcPts val="0"/>
              </a:spcBef>
              <a:spcAft>
                <a:spcPts val="800"/>
              </a:spcAft>
            </a:pPr>
            <a:endParaRPr lang="en-US" sz="1800" dirty="0">
              <a:solidFill>
                <a:srgbClr val="000000"/>
              </a:solidFill>
              <a:effectLst/>
              <a:latin typeface="Segoe UI" panose="020B0502040204020203" pitchFamily="34" charset="0"/>
              <a:ea typeface="Segoe UI" panose="020B0502040204020203" pitchFamily="34" charset="0"/>
            </a:endParaRPr>
          </a:p>
          <a:p>
            <a:pPr marL="0" marR="0">
              <a:spcBef>
                <a:spcPts val="0"/>
              </a:spcBef>
              <a:spcAft>
                <a:spcPts val="800"/>
              </a:spcAft>
            </a:pPr>
            <a:r>
              <a:rPr lang="en-US" sz="1800" dirty="0">
                <a:solidFill>
                  <a:srgbClr val="000000"/>
                </a:solidFill>
                <a:effectLst/>
                <a:latin typeface="Segoe UI" panose="020B0502040204020203" pitchFamily="34" charset="0"/>
                <a:ea typeface="Segoe UI" panose="020B0502040204020203" pitchFamily="34" charset="0"/>
              </a:rPr>
              <a:t>During the 1950s and 1960s, AI research focused primarily on “symbolic” AI, which involved creating symbolic representations of knowledge and using them to solve problems. Researchers in this field developed early versions of what are now known as expert systems, which are computer programs that mimic the decision-making abilities of human experts in a specific domain.</a:t>
            </a:r>
          </a:p>
          <a:p>
            <a:pPr marL="0" marR="0">
              <a:spcBef>
                <a:spcPts val="0"/>
              </a:spcBef>
              <a:spcAft>
                <a:spcPts val="800"/>
              </a:spcAft>
            </a:pPr>
            <a:endParaRPr lang="en-US" sz="1800" dirty="0">
              <a:solidFill>
                <a:srgbClr val="000000"/>
              </a:solidFill>
              <a:effectLst/>
              <a:latin typeface="Segoe UI" panose="020B0502040204020203" pitchFamily="34" charset="0"/>
              <a:ea typeface="Segoe UI" panose="020B0502040204020203" pitchFamily="34" charset="0"/>
            </a:endParaRPr>
          </a:p>
          <a:p>
            <a:pPr marL="0" marR="0">
              <a:spcBef>
                <a:spcPts val="0"/>
              </a:spcBef>
              <a:spcAft>
                <a:spcPts val="800"/>
              </a:spcAft>
            </a:pPr>
            <a:r>
              <a:rPr lang="en-US" sz="1800" dirty="0">
                <a:solidFill>
                  <a:srgbClr val="000000"/>
                </a:solidFill>
                <a:effectLst/>
                <a:latin typeface="Segoe UI" panose="020B0502040204020203" pitchFamily="34" charset="0"/>
                <a:ea typeface="Segoe UI" panose="020B0502040204020203" pitchFamily="34" charset="0"/>
              </a:rPr>
              <a:t>In the 1970s and 1980s, AI research began to shift away from symbolic AI and towards "sub-symbolic” AI, which involves using statistical methods and mathematical models to solve problems. This shift was driven in part by the realization that symbolic AI was too complex and difficult to scale, and in part by the development of new computer hardware that made it possible to process large amounts of data quickly.</a:t>
            </a:r>
          </a:p>
          <a:p>
            <a:pPr marL="0" marR="0">
              <a:spcBef>
                <a:spcPts val="0"/>
              </a:spcBef>
              <a:spcAft>
                <a:spcPts val="800"/>
              </a:spcAft>
            </a:pPr>
            <a:endParaRPr lang="en-US" sz="1800" dirty="0">
              <a:solidFill>
                <a:srgbClr val="000000"/>
              </a:solidFill>
              <a:effectLst/>
              <a:latin typeface="Segoe UI" panose="020B0502040204020203" pitchFamily="34" charset="0"/>
              <a:ea typeface="Segoe UI" panose="020B0502040204020203" pitchFamily="34" charset="0"/>
            </a:endParaRPr>
          </a:p>
          <a:p>
            <a:pPr marL="0" marR="0">
              <a:spcBef>
                <a:spcPts val="0"/>
              </a:spcBef>
              <a:spcAft>
                <a:spcPts val="800"/>
              </a:spcAft>
            </a:pPr>
            <a:r>
              <a:rPr lang="en-US" sz="1800" dirty="0">
                <a:solidFill>
                  <a:srgbClr val="000000"/>
                </a:solidFill>
                <a:effectLst/>
                <a:latin typeface="Segoe UI" panose="020B0502040204020203" pitchFamily="34" charset="0"/>
                <a:ea typeface="Segoe UI" panose="020B0502040204020203" pitchFamily="34" charset="0"/>
              </a:rPr>
              <a:t>In the 1990s and 2000s, AI research continued to evolve, and new subfields began to emerge. One of these was “machine learning,” which focuses on creating algorithms that allow computers to learn from data without being explicitly programmed. Another was “neural networks,” which are mathematical models inspired by the structure and function of the human brain. Recently, generative models like GPT-3 and DALL-E, variational autoencoders, generative adversarial networks, and many more have risen and continue to advance the field of AI.</a:t>
            </a:r>
          </a:p>
          <a:p>
            <a:pPr marL="0" marR="0">
              <a:spcBef>
                <a:spcPts val="0"/>
              </a:spcBef>
              <a:spcAft>
                <a:spcPts val="800"/>
              </a:spcAft>
            </a:pPr>
            <a:endParaRPr lang="en-US" sz="1800" dirty="0">
              <a:solidFill>
                <a:srgbClr val="000000"/>
              </a:solidFill>
              <a:effectLst/>
              <a:latin typeface="Segoe UI" panose="020B0502040204020203" pitchFamily="34" charset="0"/>
              <a:ea typeface="Segoe UI" panose="020B0502040204020203" pitchFamily="34" charset="0"/>
            </a:endParaRPr>
          </a:p>
          <a:p>
            <a:pPr marL="0" marR="0">
              <a:spcBef>
                <a:spcPts val="0"/>
              </a:spcBef>
              <a:spcAft>
                <a:spcPts val="800"/>
              </a:spcAft>
            </a:pPr>
            <a:r>
              <a:rPr lang="en-US" sz="1800" dirty="0">
                <a:solidFill>
                  <a:srgbClr val="000000"/>
                </a:solidFill>
                <a:effectLst/>
                <a:latin typeface="Segoe UI" panose="020B0502040204020203" pitchFamily="34" charset="0"/>
                <a:ea typeface="Segoe UI" panose="020B0502040204020203" pitchFamily="34" charset="0"/>
              </a:rPr>
              <a:t>These models are able to generate new examples that are similar to examples from a given dataset. It is being used in diverse fields such as natural language processing, computer vision, speech recognition, and many more. Overall, AI has come a long way since its inception in the 1950s, and it continues to evolve and improve at a rapid pace today.</a:t>
            </a:r>
          </a:p>
          <a:p>
            <a:pPr marL="0" marR="0">
              <a:spcBef>
                <a:spcPts val="0"/>
              </a:spcBef>
              <a:spcAft>
                <a:spcPts val="800"/>
              </a:spcAft>
            </a:pPr>
            <a:endParaRPr lang="en-US" sz="1800" dirty="0">
              <a:solidFill>
                <a:srgbClr val="000000"/>
              </a:solidFill>
              <a:effectLst/>
              <a:latin typeface="Segoe UI" panose="020B0502040204020203"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solidFill>
                  <a:srgbClr val="ED7D31"/>
                </a:solidFill>
                <a:effectLst/>
                <a:latin typeface="Segoe UI" panose="020B0502040204020203" pitchFamily="34" charset="0"/>
                <a:ea typeface="Segoe UI" panose="020B0502040204020203" pitchFamily="34" charset="0"/>
              </a:rPr>
              <a:t>Do: </a:t>
            </a:r>
            <a:r>
              <a:rPr lang="en-US" sz="1800" dirty="0">
                <a:effectLst/>
                <a:latin typeface="Segoe UI" panose="020B0502040204020203" pitchFamily="34" charset="0"/>
                <a:ea typeface="Segoe UI" panose="020B0502040204020203" pitchFamily="34" charset="0"/>
              </a:rPr>
              <a:t>Advance to the next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6/6/2024 2:27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880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D1D5DB"/>
              </a:solidFill>
              <a:latin typeface="Söhne"/>
            </a:endParaRPr>
          </a:p>
          <a:p>
            <a:endParaRPr lang="en-US" b="0" i="0" dirty="0">
              <a:solidFill>
                <a:srgbClr val="D1D5DB"/>
              </a:solidFill>
              <a:effectLst/>
              <a:latin typeface="Söhne"/>
            </a:endParaRPr>
          </a:p>
          <a:p>
            <a:pPr>
              <a:defRPr/>
            </a:pPr>
            <a:r>
              <a:rPr lang="en-US" b="1" dirty="0"/>
              <a:t>Say</a:t>
            </a:r>
            <a:r>
              <a:rPr lang="en-US" dirty="0"/>
              <a:t>: Generative AI is newer in the education landscape. Generative AI is a subfield of artificial intelligence that focuses on creating systems that can generate new examples, such as images, text, or speech, that are similar to examples from a given dataset. The goal of generative AI is to develop algorithms that can learn the underlying probability distribution of a given dataset and use this knowledge to generate new examples that are similar to the examples in the dataset. </a:t>
            </a:r>
          </a:p>
          <a:p>
            <a:pPr>
              <a:defRPr/>
            </a:pPr>
            <a:endParaRPr lang="en-US" dirty="0"/>
          </a:p>
          <a:p>
            <a:pPr>
              <a:defRPr/>
            </a:pPr>
            <a:r>
              <a:rPr lang="en-US" dirty="0"/>
              <a:t>Generative AI models work by using models to extract information from data and use that for learning the probability distribution of data. It can then generate new examples.</a:t>
            </a:r>
          </a:p>
          <a:p>
            <a:pPr>
              <a:defRPr/>
            </a:pPr>
            <a:endParaRPr lang="en-US" dirty="0"/>
          </a:p>
          <a:p>
            <a:pPr>
              <a:defRPr/>
            </a:pPr>
            <a:r>
              <a:rPr lang="en-US" b="1" dirty="0"/>
              <a:t>Do: </a:t>
            </a:r>
            <a:r>
              <a:rPr lang="en-US" dirty="0"/>
              <a:t>Advance to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1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b="0"/>
              <a:t>Generative AI is a rapidly growing field within AI, and it has the potential to be used in a wide range of applications, such as computer vision, natural language processing, speech recognition, and many more. It’s easy to remember what generative AI can do by remembering the 3 Cs of generative AI: create, communicate, and code.</a:t>
            </a:r>
            <a:endParaRPr lang="en-US" b="1"/>
          </a:p>
          <a:p>
            <a:pPr>
              <a:spcBef>
                <a:spcPts val="0"/>
              </a:spcBef>
            </a:pPr>
            <a:endParaRPr lang="en-US"/>
          </a:p>
          <a:p>
            <a:pPr>
              <a:defRPr/>
            </a:pPr>
            <a:r>
              <a:rPr lang="en-US" b="1"/>
              <a:t>Do: </a:t>
            </a:r>
            <a:r>
              <a:rPr lang="en-US"/>
              <a:t>Advance to the next slide.</a:t>
            </a:r>
            <a:endParaRPr lang="en-US">
              <a:cs typeface="Calibri"/>
            </a:endParaRPr>
          </a:p>
          <a:p>
            <a:pPr lvl="0" algn="l" defTabSz="914400">
              <a:lnSpc>
                <a:spcPct val="100000"/>
              </a:lnSpc>
              <a:spcBef>
                <a:spcPts val="0"/>
              </a:spcBef>
              <a:spcAft>
                <a:spcPts val="0"/>
              </a:spcAft>
              <a:buNone/>
              <a:tabLst/>
              <a:defRPr/>
            </a:pPr>
            <a:endParaRPr lang="en-US"/>
          </a:p>
          <a:p>
            <a:pPr>
              <a:lnSpc>
                <a:spcPct val="107000"/>
              </a:lnSpc>
              <a:spcAft>
                <a:spcPts val="800"/>
              </a:spcAft>
            </a:pPr>
            <a:endParaRPr lang="en-US" sz="1800">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74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Segoe UI" panose="020B0502040204020203" pitchFamily="34" charset="0"/>
                <a:ea typeface="Segoe UI" panose="020B0502040204020203" pitchFamily="34" charset="0"/>
                <a:cs typeface="Arial" panose="020B0604020202020204" pitchFamily="34" charset="0"/>
              </a:rPr>
              <a:t>Note for instructor preparation: </a:t>
            </a:r>
            <a:r>
              <a:rPr lang="en-US" sz="1800" dirty="0">
                <a:effectLst/>
                <a:latin typeface="Segoe UI" panose="020B0502040204020203" pitchFamily="34" charset="0"/>
                <a:ea typeface="Segoe UI" panose="020B0502040204020203" pitchFamily="34" charset="0"/>
                <a:cs typeface="Arial" panose="020B0604020202020204" pitchFamily="34" charset="0"/>
              </a:rPr>
              <a:t>*Reviewing this resource may be helpful in preparing for this part of the training: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u="sng" dirty="0">
                <a:solidFill>
                  <a:srgbClr val="0000FF"/>
                </a:solidFill>
                <a:effectLst/>
                <a:latin typeface="Segoe UI" panose="020B0502040204020203" pitchFamily="34" charset="0"/>
                <a:ea typeface="Segoe UI" panose="020B0502040204020203" pitchFamily="34" charset="0"/>
                <a:cs typeface="Arial" panose="020B0604020202020204" pitchFamily="34" charset="0"/>
                <a:hlinkClick r:id="rId3"/>
              </a:rPr>
              <a:t>https://learn.microsoft.com/en-us/training/modules/explore-azure-openai/5-understand-openai-natural-language</a:t>
            </a:r>
            <a:endParaRPr lang="en-US" sz="1800" u="sng" dirty="0">
              <a:solidFill>
                <a:srgbClr val="0000FF"/>
              </a:solidFill>
              <a:effectLst/>
              <a:latin typeface="Segoe UI" panose="020B0502040204020203"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Segoe UI" panose="020B0502040204020203"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fontAlgn="base">
              <a:lnSpc>
                <a:spcPct val="115000"/>
              </a:lnSpc>
              <a:spcBef>
                <a:spcPts val="0"/>
              </a:spcBef>
              <a:spcAft>
                <a:spcPts val="1100"/>
              </a:spcAft>
            </a:pPr>
            <a:endParaRPr lang="en-US" sz="1800" b="1"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fontAlgn="base">
              <a:lnSpc>
                <a:spcPct val="115000"/>
              </a:lnSpc>
              <a:spcBef>
                <a:spcPts val="0"/>
              </a:spcBef>
              <a:spcAft>
                <a:spcPts val="1100"/>
              </a:spcAft>
            </a:pPr>
            <a:r>
              <a:rPr lang="en-US" sz="1800" b="1"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Say:</a:t>
            </a: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 Large language model (LLM) AI is a term that refers to AI models that can generate natural language texts from large amounts of data. Large language models use deep neural networks to learn from billions or trillions of words and produce texts on any topic or domain. Large language models also perform various natural language tasks such as: </a:t>
            </a:r>
          </a:p>
          <a:p>
            <a:pPr marL="285750" marR="0" indent="-285750" fontAlgn="base">
              <a:lnSpc>
                <a:spcPct val="115000"/>
              </a:lnSpc>
              <a:spcBef>
                <a:spcPts val="0"/>
              </a:spcBef>
              <a:spcAft>
                <a:spcPts val="1100"/>
              </a:spcAft>
              <a:buFont typeface="Arial" panose="020B0604020202020204" pitchFamily="34" charset="0"/>
              <a:buChar char="•"/>
            </a:pP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Classification</a:t>
            </a:r>
          </a:p>
          <a:p>
            <a:pPr marL="285750" marR="0" indent="-285750" fontAlgn="base">
              <a:lnSpc>
                <a:spcPct val="115000"/>
              </a:lnSpc>
              <a:spcBef>
                <a:spcPts val="0"/>
              </a:spcBef>
              <a:spcAft>
                <a:spcPts val="1100"/>
              </a:spcAft>
              <a:buFont typeface="Arial" panose="020B0604020202020204" pitchFamily="34" charset="0"/>
              <a:buChar char="•"/>
            </a:pP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Summarization</a:t>
            </a:r>
          </a:p>
          <a:p>
            <a:pPr marL="285750" marR="0" indent="-285750" fontAlgn="base">
              <a:lnSpc>
                <a:spcPct val="115000"/>
              </a:lnSpc>
              <a:spcBef>
                <a:spcPts val="0"/>
              </a:spcBef>
              <a:spcAft>
                <a:spcPts val="1100"/>
              </a:spcAft>
              <a:buFont typeface="Arial" panose="020B0604020202020204" pitchFamily="34" charset="0"/>
              <a:buChar char="•"/>
            </a:pP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Translation</a:t>
            </a:r>
          </a:p>
          <a:p>
            <a:pPr marL="285750" marR="0" indent="-285750" fontAlgn="base">
              <a:lnSpc>
                <a:spcPct val="115000"/>
              </a:lnSpc>
              <a:spcBef>
                <a:spcPts val="0"/>
              </a:spcBef>
              <a:spcAft>
                <a:spcPts val="1100"/>
              </a:spcAft>
              <a:buFont typeface="Arial" panose="020B0604020202020204" pitchFamily="34" charset="0"/>
              <a:buChar char="•"/>
            </a:pP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Generation</a:t>
            </a:r>
          </a:p>
          <a:p>
            <a:pPr marL="285750" marR="0" indent="-285750" fontAlgn="base">
              <a:lnSpc>
                <a:spcPct val="115000"/>
              </a:lnSpc>
              <a:spcBef>
                <a:spcPts val="0"/>
              </a:spcBef>
              <a:spcAft>
                <a:spcPts val="1100"/>
              </a:spcAft>
              <a:buFont typeface="Arial" panose="020B0604020202020204" pitchFamily="34" charset="0"/>
              <a:buChar char="•"/>
            </a:pP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Dialogue </a:t>
            </a:r>
          </a:p>
          <a:p>
            <a:pPr marL="0" marR="0" fontAlgn="base">
              <a:lnSpc>
                <a:spcPct val="115000"/>
              </a:lnSpc>
              <a:spcBef>
                <a:spcPts val="0"/>
              </a:spcBef>
              <a:spcAft>
                <a:spcPts val="1100"/>
              </a:spcAft>
            </a:pPr>
            <a:endPar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fontAlgn="base">
              <a:lnSpc>
                <a:spcPct val="115000"/>
              </a:lnSpc>
              <a:spcBef>
                <a:spcPts val="0"/>
              </a:spcBef>
              <a:spcAft>
                <a:spcPts val="1100"/>
              </a:spcAft>
            </a:pPr>
            <a:r>
              <a:rPr lang="en-US" sz="1800" u="none" dirty="0">
                <a:solidFill>
                  <a:srgbClr val="161616"/>
                </a:solidFill>
                <a:effectLst/>
                <a:latin typeface="Segoe UI" panose="020B0502040204020203" pitchFamily="34" charset="0"/>
                <a:ea typeface="Calibri" panose="020F0502020204030204" pitchFamily="34" charset="0"/>
                <a:cs typeface="Times New Roman" panose="02020603050405020304" pitchFamily="18" charset="0"/>
              </a:rPr>
              <a:t>Natural language processing (NLP) enables computers to understand and interpret human language. This type of AI is one of the most common as it is used in chatbots, virtual assistants, and language translation software. The new Bing Chat is an example of an application using a large language model. ChatGPT is also a large language model. Have you heard of either of those models? </a:t>
            </a:r>
          </a:p>
          <a:p>
            <a:endParaRPr lang="en-US" dirty="0"/>
          </a:p>
          <a:p>
            <a:pPr marL="0" marR="0">
              <a:lnSpc>
                <a:spcPct val="107000"/>
              </a:lnSpc>
              <a:spcBef>
                <a:spcPts val="0"/>
              </a:spcBef>
              <a:spcAft>
                <a:spcPts val="800"/>
              </a:spcAft>
            </a:pPr>
            <a:r>
              <a:rPr lang="en-US" sz="1800" b="1" dirty="0">
                <a:solidFill>
                  <a:srgbClr val="ED7D31"/>
                </a:solidFill>
                <a:effectLst/>
                <a:latin typeface="Segoe UI" panose="020B0502040204020203" pitchFamily="34" charset="0"/>
                <a:ea typeface="Segoe UI" panose="020B0502040204020203" pitchFamily="34" charset="0"/>
                <a:cs typeface="Arial" panose="020B0604020202020204" pitchFamily="34" charset="0"/>
              </a:rPr>
              <a:t>Do: </a:t>
            </a:r>
            <a:r>
              <a:rPr lang="en-US" sz="1800" dirty="0">
                <a:effectLst/>
                <a:latin typeface="Segoe UI" panose="020B0502040204020203" pitchFamily="34" charset="0"/>
                <a:ea typeface="Segoe UI" panose="020B0502040204020203" pitchFamily="34" charset="0"/>
                <a:cs typeface="Arial" panose="020B0604020202020204" pitchFamily="34" charset="0"/>
              </a:rPr>
              <a:t>Advance to the next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B358-BD41-4024-8B4D-2882CB644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1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Only">
    <p:bg>
      <p:bgPr>
        <a:gradFill flip="none" rotWithShape="1">
          <a:gsLst>
            <a:gs pos="100000">
              <a:srgbClr val="000000"/>
            </a:gs>
            <a:gs pos="0">
              <a:srgbClr val="000A46"/>
            </a:gs>
          </a:gsLst>
          <a:lin ang="16200000" scaled="1"/>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1A2B84-F336-46B6-8304-3ED0307049A8}"/>
              </a:ext>
            </a:extLst>
          </p:cNvPr>
          <p:cNvSpPr/>
          <p:nvPr/>
        </p:nvSpPr>
        <p:spPr>
          <a:xfrm>
            <a:off x="0" y="1"/>
            <a:ext cx="12192000" cy="1065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3D162C7-1387-5842-AE59-9DEFE646CD5A}"/>
              </a:ext>
            </a:extLst>
          </p:cNvPr>
          <p:cNvSpPr>
            <a:spLocks noGrp="1"/>
          </p:cNvSpPr>
          <p:nvPr>
            <p:ph type="title"/>
          </p:nvPr>
        </p:nvSpPr>
        <p:spPr>
          <a:xfrm>
            <a:off x="413994" y="320040"/>
            <a:ext cx="10515600" cy="787302"/>
          </a:xfrm>
        </p:spPr>
        <p:txBody>
          <a:bodyPr>
            <a:normAutofit/>
          </a:bodyPr>
          <a:lstStyle>
            <a:lvl1pPr>
              <a:lnSpc>
                <a:spcPct val="100000"/>
              </a:lnSpc>
              <a:defRPr sz="3600">
                <a:solidFill>
                  <a:srgbClr val="90C8F3"/>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30663BAC-852E-C30B-ACDB-F7DE33848D02}"/>
              </a:ext>
            </a:extLst>
          </p:cNvPr>
          <p:cNvSpPr>
            <a:spLocks noGrp="1"/>
          </p:cNvSpPr>
          <p:nvPr>
            <p:ph type="body" sz="quarter" idx="13"/>
          </p:nvPr>
        </p:nvSpPr>
        <p:spPr>
          <a:xfrm>
            <a:off x="413994" y="1371600"/>
            <a:ext cx="10515944" cy="4340225"/>
          </a:xfrm>
        </p:spPr>
        <p:txBody>
          <a:bodyPr/>
          <a:lstStyle>
            <a:lvl1pPr marL="320040"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1pPr>
            <a:lvl2pPr marL="685668"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2pPr>
            <a:lvl3pPr marL="1142781"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3pPr>
            <a:lvl4pPr marL="1600200"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4pPr>
            <a:lvl5pPr marL="2057005"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896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rgbClr val="32145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normAutofit/>
          </a:bodyPr>
          <a:lstStyle>
            <a:lvl1pPr>
              <a:defRPr sz="4800" spc="-98" baseline="0">
                <a:solidFill>
                  <a:srgbClr val="5DB6FF"/>
                </a:solidFill>
              </a:defRPr>
            </a:lvl1pPr>
          </a:lstStyle>
          <a:p>
            <a:r>
              <a:rPr lang="en-US"/>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796982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11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96"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7" r:id="rId37"/>
    <p:sldLayoutId id="2147483698" r:id="rId38"/>
    <p:sldLayoutId id="2147483699" r:id="rId39"/>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4.emf"/><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notesSlide" Target="../notesSlides/notesSlide10.xml"/><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13.xml"/><Relationship Id="rId6" Type="http://schemas.openxmlformats.org/officeDocument/2006/relationships/image" Target="../media/image44.jpeg"/><Relationship Id="rId5" Type="http://schemas.microsoft.com/office/2007/relationships/hdphoto" Target="../media/hdphoto3.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4.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notesSlide" Target="../notesSlides/notesSlide14.xml"/><Relationship Id="rId4"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1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7.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19.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0.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1.xml"/><Relationship Id="rId5" Type="http://schemas.openxmlformats.org/officeDocument/2006/relationships/hyperlink" Target="https://www.bing.com/images/create/green-amazon-jungle2c-glowing-at-sunset2c-in-a-pixel/6483e233741d491e957edfeaadb215e9?id=%2fFUpreBugvqjFd20jFb%2f5g%3d%3d&amp;view=detailv2&amp;idpp=genimg&amp;FORM=GCRIDP&amp;mode=overlay" TargetMode="Externa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2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23.xml"/><Relationship Id="rId6" Type="http://schemas.openxmlformats.org/officeDocument/2006/relationships/image" Target="../media/image53.png"/><Relationship Id="rId5" Type="http://schemas.openxmlformats.org/officeDocument/2006/relationships/notesSlide" Target="../notesSlides/notesSlide22.xml"/><Relationship Id="rId4"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ags" Target="../tags/tag25.xml"/><Relationship Id="rId6" Type="http://schemas.openxmlformats.org/officeDocument/2006/relationships/hyperlink" Target="https://aka.ms/AIUsagePolicyGuideTechSoup" TargetMode="External"/><Relationship Id="rId5" Type="http://schemas.openxmlformats.org/officeDocument/2006/relationships/image" Target="../media/image54.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notesSlide" Target="../notesSlides/notesSlide25.xml"/><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slideLayout" Target="../slideLayouts/slideLayout20.xml"/><Relationship Id="rId1" Type="http://schemas.openxmlformats.org/officeDocument/2006/relationships/tags" Target="../tags/tag26.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2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ags" Target="../tags/tag30.xml"/><Relationship Id="rId5" Type="http://schemas.openxmlformats.org/officeDocument/2006/relationships/hyperlink" Target="https://aka.ms/RAI" TargetMode="Externa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3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30.xml"/><Relationship Id="rId7" Type="http://schemas.openxmlformats.org/officeDocument/2006/relationships/hyperlink" Target="https://aka.ms/AI-for-nonprofits-collection" TargetMode="External"/><Relationship Id="rId12" Type="http://schemas.openxmlformats.org/officeDocument/2006/relationships/image" Target="../media/image75.svg"/><Relationship Id="rId2" Type="http://schemas.openxmlformats.org/officeDocument/2006/relationships/slideLayout" Target="../slideLayouts/slideLayout21.xml"/><Relationship Id="rId1" Type="http://schemas.openxmlformats.org/officeDocument/2006/relationships/tags" Target="../tags/tag3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svg"/><Relationship Id="rId10" Type="http://schemas.openxmlformats.org/officeDocument/2006/relationships/image" Target="../media/image73.svg"/><Relationship Id="rId4" Type="http://schemas.openxmlformats.org/officeDocument/2006/relationships/image" Target="../media/image68.png"/><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0.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4.xml"/><Relationship Id="rId1" Type="http://schemas.openxmlformats.org/officeDocument/2006/relationships/tags" Target="../tags/tag34.xml"/><Relationship Id="rId6" Type="http://schemas.openxmlformats.org/officeDocument/2006/relationships/image" Target="../media/image77.png"/><Relationship Id="rId5" Type="http://schemas.openxmlformats.org/officeDocument/2006/relationships/image" Target="../media/image4.emf"/><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5.xml"/><Relationship Id="rId5" Type="http://schemas.openxmlformats.org/officeDocument/2006/relationships/hyperlink" Target="https://www.ahdictionary.com/word/search.html?q=artificial+intelligence" TargetMode="Externa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6.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7.xml"/><Relationship Id="rId7" Type="http://schemas.openxmlformats.org/officeDocument/2006/relationships/image" Target="../media/image27.svg"/><Relationship Id="rId2" Type="http://schemas.openxmlformats.org/officeDocument/2006/relationships/slideLayout" Target="../slideLayouts/slideLayout20.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9.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142A61A2-F5FF-954E-B9D3-5D6F4E1542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5" name="Rectangle 74">
            <a:extLst>
              <a:ext uri="{FF2B5EF4-FFF2-40B4-BE49-F238E27FC236}">
                <a16:creationId xmlns:a16="http://schemas.microsoft.com/office/drawing/2014/main" id="{8F9BBAEC-BCC8-8B25-FC7F-8F8CC4C6CC84}"/>
              </a:ext>
              <a:ext uri="{C183D7F6-B498-43B3-948B-1728B52AA6E4}">
                <adec:decorative xmlns:adec="http://schemas.microsoft.com/office/drawing/2017/decorative" val="1"/>
              </a:ext>
            </a:extLst>
          </p:cNvPr>
          <p:cNvSpPr/>
          <p:nvPr/>
        </p:nvSpPr>
        <p:spPr bwMode="auto">
          <a:xfrm>
            <a:off x="0" y="2540000"/>
            <a:ext cx="9534173" cy="2133937"/>
          </a:xfrm>
          <a:prstGeom prst="rect">
            <a:avLst/>
          </a:prstGeom>
          <a:gradFill flip="none" rotWithShape="1">
            <a:gsLst>
              <a:gs pos="0">
                <a:schemeClr val="bg2">
                  <a:lumMod val="75000"/>
                  <a:lumOff val="25000"/>
                  <a:alpha val="21000"/>
                </a:schemeClr>
              </a:gs>
              <a:gs pos="91000">
                <a:srgbClr val="050A1D">
                  <a:alpha val="38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pic>
        <p:nvPicPr>
          <p:cNvPr id="73" name="Picture 72">
            <a:extLst>
              <a:ext uri="{FF2B5EF4-FFF2-40B4-BE49-F238E27FC236}">
                <a16:creationId xmlns:a16="http://schemas.microsoft.com/office/drawing/2014/main" id="{6EFF6B8B-8E5D-F927-E488-3D4819900B8B}"/>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sharpenSoften amount="-36000"/>
                    </a14:imgEffect>
                  </a14:imgLayer>
                </a14:imgProps>
              </a:ext>
              <a:ext uri="{28A0092B-C50C-407E-A947-70E740481C1C}">
                <a14:useLocalDpi xmlns:a14="http://schemas.microsoft.com/office/drawing/2010/main" val="0"/>
              </a:ext>
            </a:extLst>
          </a:blip>
          <a:srcRect l="59061" t="24632" r="8441" b="17595"/>
          <a:stretch/>
        </p:blipFill>
        <p:spPr>
          <a:xfrm>
            <a:off x="7783807" y="1743145"/>
            <a:ext cx="3835226" cy="3835224"/>
          </a:xfrm>
          <a:custGeom>
            <a:avLst/>
            <a:gdLst>
              <a:gd name="connsiteX0" fmla="*/ 2547504 w 5095008"/>
              <a:gd name="connsiteY0" fmla="*/ 0 h 5095006"/>
              <a:gd name="connsiteX1" fmla="*/ 5095008 w 5095008"/>
              <a:gd name="connsiteY1" fmla="*/ 2547503 h 5095006"/>
              <a:gd name="connsiteX2" fmla="*/ 2547504 w 5095008"/>
              <a:gd name="connsiteY2" fmla="*/ 5095006 h 5095006"/>
              <a:gd name="connsiteX3" fmla="*/ 0 w 5095008"/>
              <a:gd name="connsiteY3" fmla="*/ 2547503 h 5095006"/>
              <a:gd name="connsiteX4" fmla="*/ 2547504 w 5095008"/>
              <a:gd name="connsiteY4" fmla="*/ 0 h 509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008" h="5095006">
                <a:moveTo>
                  <a:pt x="2547504" y="0"/>
                </a:moveTo>
                <a:cubicBezTo>
                  <a:pt x="3954452" y="0"/>
                  <a:pt x="5095008" y="1140556"/>
                  <a:pt x="5095008" y="2547503"/>
                </a:cubicBezTo>
                <a:cubicBezTo>
                  <a:pt x="5095008" y="3954450"/>
                  <a:pt x="3954452" y="5095006"/>
                  <a:pt x="2547504" y="5095006"/>
                </a:cubicBezTo>
                <a:cubicBezTo>
                  <a:pt x="1140556" y="5095006"/>
                  <a:pt x="0" y="3954450"/>
                  <a:pt x="0" y="2547503"/>
                </a:cubicBezTo>
                <a:cubicBezTo>
                  <a:pt x="0" y="1140556"/>
                  <a:pt x="1140556" y="0"/>
                  <a:pt x="2547504" y="0"/>
                </a:cubicBezTo>
                <a:close/>
              </a:path>
            </a:pathLst>
          </a:custGeom>
          <a:ln w="9525">
            <a:solidFill>
              <a:schemeClr val="accent6">
                <a:lumMod val="60000"/>
                <a:lumOff val="40000"/>
                <a:alpha val="32000"/>
              </a:schemeClr>
            </a:solidFill>
          </a:ln>
          <a:effectLst>
            <a:outerShdw blurRad="635000" dist="241300" dir="3240000" sx="91000" sy="91000" algn="ctr" rotWithShape="0">
              <a:schemeClr val="accent6">
                <a:lumMod val="60000"/>
                <a:lumOff val="40000"/>
                <a:alpha val="31000"/>
              </a:schemeClr>
            </a:outerShdw>
          </a:effectLst>
        </p:spPr>
      </p:pic>
      <p:sp>
        <p:nvSpPr>
          <p:cNvPr id="78" name="Oval 77">
            <a:extLst>
              <a:ext uri="{FF2B5EF4-FFF2-40B4-BE49-F238E27FC236}">
                <a16:creationId xmlns:a16="http://schemas.microsoft.com/office/drawing/2014/main" id="{03027A8D-58C5-2710-69A8-9CD73DDF4E2A}"/>
              </a:ext>
              <a:ext uri="{C183D7F6-B498-43B3-948B-1728B52AA6E4}">
                <adec:decorative xmlns:adec="http://schemas.microsoft.com/office/drawing/2017/decorative" val="1"/>
              </a:ext>
            </a:extLst>
          </p:cNvPr>
          <p:cNvSpPr>
            <a:spLocks/>
          </p:cNvSpPr>
          <p:nvPr/>
        </p:nvSpPr>
        <p:spPr bwMode="auto">
          <a:xfrm>
            <a:off x="7780751" y="1743145"/>
            <a:ext cx="3841338" cy="3841336"/>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2" name="Title 1">
            <a:extLst>
              <a:ext uri="{FF2B5EF4-FFF2-40B4-BE49-F238E27FC236}">
                <a16:creationId xmlns:a16="http://schemas.microsoft.com/office/drawing/2014/main" id="{BB24A947-AC98-654F-1513-73E583C4A33B}"/>
              </a:ext>
            </a:extLst>
          </p:cNvPr>
          <p:cNvSpPr>
            <a:spLocks noGrp="1"/>
          </p:cNvSpPr>
          <p:nvPr>
            <p:ph type="title"/>
          </p:nvPr>
        </p:nvSpPr>
        <p:spPr>
          <a:xfrm>
            <a:off x="584288" y="1977114"/>
            <a:ext cx="7285513" cy="2708434"/>
          </a:xfrm>
        </p:spPr>
        <p:txBody>
          <a:bodyPr anchor="ctr" anchorCtr="0"/>
          <a:lstStyle/>
          <a:p>
            <a:r>
              <a:rPr lang="en-US" sz="4400">
                <a:latin typeface="+mj-lt"/>
                <a:cs typeface="Segoe UI"/>
              </a:rPr>
              <a:t>Introduction to AI for charities</a:t>
            </a:r>
            <a:br>
              <a:rPr lang="en-US" sz="4400">
                <a:latin typeface="+mj-lt"/>
                <a:cs typeface="Segoe UI"/>
              </a:rPr>
            </a:br>
            <a:br>
              <a:rPr lang="en-US" sz="4400">
                <a:latin typeface="+mj-lt"/>
                <a:cs typeface="Segoe UI"/>
              </a:rPr>
            </a:br>
            <a:endParaRPr lang="en-US" sz="4400">
              <a:latin typeface="+mj-lt"/>
            </a:endParaRPr>
          </a:p>
        </p:txBody>
      </p:sp>
      <p:sp>
        <p:nvSpPr>
          <p:cNvPr id="3" name="Text Placeholder 2">
            <a:extLst>
              <a:ext uri="{FF2B5EF4-FFF2-40B4-BE49-F238E27FC236}">
                <a16:creationId xmlns:a16="http://schemas.microsoft.com/office/drawing/2014/main" id="{2DAEB20B-CE5B-6D21-0433-6D844CD5BB18}"/>
              </a:ext>
            </a:extLst>
          </p:cNvPr>
          <p:cNvSpPr>
            <a:spLocks noGrp="1"/>
          </p:cNvSpPr>
          <p:nvPr>
            <p:ph type="body" sz="quarter" idx="12"/>
          </p:nvPr>
        </p:nvSpPr>
        <p:spPr>
          <a:xfrm>
            <a:off x="582042" y="4172377"/>
            <a:ext cx="8193024" cy="246221"/>
          </a:xfrm>
        </p:spPr>
        <p:txBody>
          <a:bodyPr vert="horz" wrap="square" lIns="0" tIns="0" rIns="0" bIns="0" rtlCol="0" anchor="t">
            <a:spAutoFit/>
          </a:bodyPr>
          <a:lstStyle/>
          <a:p>
            <a:r>
              <a:rPr lang="en-US">
                <a:cs typeface="Segoe UI"/>
              </a:rPr>
              <a:t>Courtney Hodge, Program Manager Microsoft</a:t>
            </a:r>
          </a:p>
        </p:txBody>
      </p:sp>
      <p:pic>
        <p:nvPicPr>
          <p:cNvPr id="85" name="MS logo white - EMF" descr="Microsoft logo">
            <a:extLst>
              <a:ext uri="{FF2B5EF4-FFF2-40B4-BE49-F238E27FC236}">
                <a16:creationId xmlns:a16="http://schemas.microsoft.com/office/drawing/2014/main" id="{D4DEEDE5-E7AF-31DC-C693-718299D7CF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pic>
        <p:nvPicPr>
          <p:cNvPr id="94" name="Picture 93">
            <a:extLst>
              <a:ext uri="{FF2B5EF4-FFF2-40B4-BE49-F238E27FC236}">
                <a16:creationId xmlns:a16="http://schemas.microsoft.com/office/drawing/2014/main" id="{2DF0C985-D796-7067-A790-3A5740CB8D8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46000"/>
                    </a14:imgEffect>
                  </a14:imgLayer>
                </a14:imgProps>
              </a:ext>
              <a:ext uri="{28A0092B-C50C-407E-A947-70E740481C1C}">
                <a14:useLocalDpi xmlns:a14="http://schemas.microsoft.com/office/drawing/2010/main" val="0"/>
              </a:ext>
            </a:extLst>
          </a:blip>
          <a:srcRect l="67124" t="31250" r="7980" b="24491"/>
          <a:stretch>
            <a:fillRect/>
          </a:stretch>
        </p:blipFill>
        <p:spPr>
          <a:xfrm>
            <a:off x="8183787" y="2143125"/>
            <a:ext cx="3035266" cy="3035264"/>
          </a:xfrm>
          <a:custGeom>
            <a:avLst/>
            <a:gdLst>
              <a:gd name="connsiteX0" fmla="*/ 2547504 w 5095008"/>
              <a:gd name="connsiteY0" fmla="*/ 0 h 5095006"/>
              <a:gd name="connsiteX1" fmla="*/ 5095008 w 5095008"/>
              <a:gd name="connsiteY1" fmla="*/ 2547503 h 5095006"/>
              <a:gd name="connsiteX2" fmla="*/ 2547504 w 5095008"/>
              <a:gd name="connsiteY2" fmla="*/ 5095006 h 5095006"/>
              <a:gd name="connsiteX3" fmla="*/ 0 w 5095008"/>
              <a:gd name="connsiteY3" fmla="*/ 2547503 h 5095006"/>
              <a:gd name="connsiteX4" fmla="*/ 2547504 w 5095008"/>
              <a:gd name="connsiteY4" fmla="*/ 0 h 509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008" h="5095006">
                <a:moveTo>
                  <a:pt x="2547504" y="0"/>
                </a:moveTo>
                <a:cubicBezTo>
                  <a:pt x="3954452" y="0"/>
                  <a:pt x="5095008" y="1140556"/>
                  <a:pt x="5095008" y="2547503"/>
                </a:cubicBezTo>
                <a:cubicBezTo>
                  <a:pt x="5095008" y="3954450"/>
                  <a:pt x="3954452" y="5095006"/>
                  <a:pt x="2547504" y="5095006"/>
                </a:cubicBezTo>
                <a:cubicBezTo>
                  <a:pt x="1140556" y="5095006"/>
                  <a:pt x="0" y="3954450"/>
                  <a:pt x="0" y="2547503"/>
                </a:cubicBezTo>
                <a:cubicBezTo>
                  <a:pt x="0" y="1140556"/>
                  <a:pt x="1140556" y="0"/>
                  <a:pt x="2547504" y="0"/>
                </a:cubicBezTo>
                <a:close/>
              </a:path>
            </a:pathLst>
          </a:custGeom>
          <a:gradFill flip="none" rotWithShape="1">
            <a:gsLst>
              <a:gs pos="0">
                <a:schemeClr val="bg2">
                  <a:lumMod val="75000"/>
                  <a:lumOff val="25000"/>
                  <a:alpha val="21000"/>
                </a:schemeClr>
              </a:gs>
              <a:gs pos="80000">
                <a:schemeClr val="bg1">
                  <a:alpha val="23000"/>
                </a:schemeClr>
              </a:gs>
            </a:gsLst>
            <a:lin ang="3000000" scaled="0"/>
            <a:tileRect/>
          </a:gradFill>
          <a:ln w="6350">
            <a:solidFill>
              <a:schemeClr val="bg2">
                <a:lumMod val="75000"/>
                <a:lumOff val="25000"/>
              </a:schemeClr>
            </a:solidFill>
            <a:headEnd type="none" w="med" len="med"/>
            <a:tailEnd type="none" w="med" len="med"/>
          </a:ln>
          <a:effectLst>
            <a:outerShdw blurRad="215900" dist="63500" algn="ctr" rotWithShape="0">
              <a:prstClr val="black">
                <a:alpha val="13000"/>
              </a:prstClr>
            </a:outerShdw>
          </a:effectLst>
        </p:spPr>
      </p:pic>
      <p:pic>
        <p:nvPicPr>
          <p:cNvPr id="7" name="Picture 3" descr="Laptop, different talk bubbles, and cup in orange, magenta, and brown color">
            <a:extLst>
              <a:ext uri="{FF2B5EF4-FFF2-40B4-BE49-F238E27FC236}">
                <a16:creationId xmlns:a16="http://schemas.microsoft.com/office/drawing/2014/main" id="{1603CA8E-83D7-AB68-34B3-5D4E4FDF9E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497773" y="2457110"/>
            <a:ext cx="2407294" cy="2407294"/>
          </a:xfrm>
          <a:prstGeom prst="rect">
            <a:avLst/>
          </a:prstGeom>
        </p:spPr>
      </p:pic>
      <p:sp>
        <p:nvSpPr>
          <p:cNvPr id="4" name="TextBox 3">
            <a:extLst>
              <a:ext uri="{FF2B5EF4-FFF2-40B4-BE49-F238E27FC236}">
                <a16:creationId xmlns:a16="http://schemas.microsoft.com/office/drawing/2014/main" id="{BA541E38-41C7-1D15-E5AA-0714B3C8C9D3}"/>
              </a:ext>
            </a:extLst>
          </p:cNvPr>
          <p:cNvSpPr txBox="1"/>
          <p:nvPr/>
        </p:nvSpPr>
        <p:spPr>
          <a:xfrm>
            <a:off x="587185" y="5885811"/>
            <a:ext cx="489841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b="1">
                <a:cs typeface="Segoe UI"/>
              </a:rPr>
              <a:t>Note</a:t>
            </a:r>
            <a:r>
              <a:rPr lang="en-US" sz="1600">
                <a:cs typeface="Segoe UI"/>
              </a:rPr>
              <a:t>: This presentation was enhanced using Copilot, a generative AI tool.</a:t>
            </a:r>
            <a:endParaRPr lang="en-US" sz="1600"/>
          </a:p>
        </p:txBody>
      </p:sp>
      <p:pic>
        <p:nvPicPr>
          <p:cNvPr id="5" name="Picture 4" descr="A blue text on a black background&#10;&#10;Description automatically generated">
            <a:extLst>
              <a:ext uri="{FF2B5EF4-FFF2-40B4-BE49-F238E27FC236}">
                <a16:creationId xmlns:a16="http://schemas.microsoft.com/office/drawing/2014/main" id="{8A907CA2-413E-382E-940D-BB7673B803C9}"/>
              </a:ext>
            </a:extLst>
          </p:cNvPr>
          <p:cNvPicPr>
            <a:picLocks noChangeAspect="1"/>
          </p:cNvPicPr>
          <p:nvPr/>
        </p:nvPicPr>
        <p:blipFill>
          <a:blip r:embed="rId11"/>
          <a:stretch>
            <a:fillRect/>
          </a:stretch>
        </p:blipFill>
        <p:spPr>
          <a:xfrm>
            <a:off x="487193" y="4790221"/>
            <a:ext cx="2642887" cy="761614"/>
          </a:xfrm>
          <a:prstGeom prst="rect">
            <a:avLst/>
          </a:prstGeom>
        </p:spPr>
      </p:pic>
    </p:spTree>
    <p:custDataLst>
      <p:tags r:id="rId1"/>
    </p:custDataLst>
    <p:extLst>
      <p:ext uri="{BB962C8B-B14F-4D97-AF65-F5344CB8AC3E}">
        <p14:creationId xmlns:p14="http://schemas.microsoft.com/office/powerpoint/2010/main" val="384708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46F5-6E5E-3E53-D695-09A74591DF5F}"/>
              </a:ext>
            </a:extLst>
          </p:cNvPr>
          <p:cNvSpPr>
            <a:spLocks noGrp="1"/>
          </p:cNvSpPr>
          <p:nvPr>
            <p:ph type="title"/>
          </p:nvPr>
        </p:nvSpPr>
        <p:spPr>
          <a:xfrm>
            <a:off x="588963" y="585788"/>
            <a:ext cx="11310937" cy="553998"/>
          </a:xfrm>
        </p:spPr>
        <p:txBody>
          <a:bodyPr wrap="square" anchor="t">
            <a:noAutofit/>
          </a:bodyPr>
          <a:lstStyle/>
          <a:p>
            <a:r>
              <a:rPr lang="en-US" sz="3600">
                <a:cs typeface="Segoe UI Semibold"/>
              </a:rPr>
              <a:t>AI at a charity</a:t>
            </a:r>
            <a:endParaRPr lang="en-US" sz="3600"/>
          </a:p>
        </p:txBody>
      </p:sp>
      <p:sp>
        <p:nvSpPr>
          <p:cNvPr id="36" name="Rectangle 35">
            <a:extLst>
              <a:ext uri="{FF2B5EF4-FFF2-40B4-BE49-F238E27FC236}">
                <a16:creationId xmlns:a16="http://schemas.microsoft.com/office/drawing/2014/main" id="{50648E74-94C4-092E-A75A-9F684D47DC18}"/>
              </a:ext>
              <a:ext uri="{C183D7F6-B498-43B3-948B-1728B52AA6E4}">
                <adec:decorative xmlns:adec="http://schemas.microsoft.com/office/drawing/2017/decorative" val="1"/>
              </a:ext>
            </a:extLst>
          </p:cNvPr>
          <p:cNvSpPr/>
          <p:nvPr/>
        </p:nvSpPr>
        <p:spPr bwMode="auto">
          <a:xfrm rot="16200000">
            <a:off x="3902944" y="-2378943"/>
            <a:ext cx="438611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2" name="Straight Connector 51">
            <a:extLst>
              <a:ext uri="{FF2B5EF4-FFF2-40B4-BE49-F238E27FC236}">
                <a16:creationId xmlns:a16="http://schemas.microsoft.com/office/drawing/2014/main" id="{640E590C-A6E4-54A0-91D4-70C002A05B40}"/>
              </a:ext>
              <a:ext uri="{C183D7F6-B498-43B3-948B-1728B52AA6E4}">
                <adec:decorative xmlns:adec="http://schemas.microsoft.com/office/drawing/2017/decorative" val="1"/>
              </a:ext>
            </a:extLst>
          </p:cNvPr>
          <p:cNvCxnSpPr>
            <a:cxnSpLocks/>
          </p:cNvCxnSpPr>
          <p:nvPr/>
        </p:nvCxnSpPr>
        <p:spPr>
          <a:xfrm rot="5400000">
            <a:off x="-902455"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E11AFCC-5D0C-B966-2EA0-FC8CD139809B}"/>
              </a:ext>
              <a:ext uri="{C183D7F6-B498-43B3-948B-1728B52AA6E4}">
                <adec:decorative xmlns:adec="http://schemas.microsoft.com/office/drawing/2017/decorative" val="1"/>
              </a:ext>
            </a:extLst>
          </p:cNvPr>
          <p:cNvCxnSpPr>
            <a:cxnSpLocks/>
          </p:cNvCxnSpPr>
          <p:nvPr/>
        </p:nvCxnSpPr>
        <p:spPr>
          <a:xfrm rot="5400000" flipH="1">
            <a:off x="356395"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8BCE046D-6F07-C16D-DFBC-81E4749A42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537" y="2161538"/>
            <a:ext cx="360770" cy="360770"/>
          </a:xfrm>
          <a:prstGeom prst="rect">
            <a:avLst/>
          </a:prstGeom>
        </p:spPr>
      </p:pic>
      <p:sp>
        <p:nvSpPr>
          <p:cNvPr id="37" name="Rectangle 36">
            <a:extLst>
              <a:ext uri="{FF2B5EF4-FFF2-40B4-BE49-F238E27FC236}">
                <a16:creationId xmlns:a16="http://schemas.microsoft.com/office/drawing/2014/main" id="{250B3737-5331-A3F0-36C8-BC14FED1474E}"/>
              </a:ext>
            </a:extLst>
          </p:cNvPr>
          <p:cNvSpPr/>
          <p:nvPr/>
        </p:nvSpPr>
        <p:spPr bwMode="auto">
          <a:xfrm>
            <a:off x="725537" y="2685903"/>
            <a:ext cx="1865723"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Program management</a:t>
            </a:r>
          </a:p>
        </p:txBody>
      </p:sp>
      <p:sp>
        <p:nvSpPr>
          <p:cNvPr id="27" name="Content Placeholder 41">
            <a:extLst>
              <a:ext uri="{FF2B5EF4-FFF2-40B4-BE49-F238E27FC236}">
                <a16:creationId xmlns:a16="http://schemas.microsoft.com/office/drawing/2014/main" id="{C016D356-E74E-F09F-FE13-9E479270F835}"/>
              </a:ext>
            </a:extLst>
          </p:cNvPr>
          <p:cNvSpPr txBox="1">
            <a:spLocks/>
          </p:cNvSpPr>
          <p:nvPr/>
        </p:nvSpPr>
        <p:spPr>
          <a:xfrm>
            <a:off x="720723" y="3308823"/>
            <a:ext cx="1865723" cy="2015936"/>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Research best practices, monitor progress and generate reports for their projects </a:t>
            </a:r>
          </a:p>
          <a:p>
            <a:r>
              <a:rPr lang="en-US"/>
              <a:t>Draft emails and messages to communicate with stakeholders and team members</a:t>
            </a:r>
          </a:p>
        </p:txBody>
      </p:sp>
      <p:cxnSp>
        <p:nvCxnSpPr>
          <p:cNvPr id="76" name="Straight Connector 75">
            <a:extLst>
              <a:ext uri="{FF2B5EF4-FFF2-40B4-BE49-F238E27FC236}">
                <a16:creationId xmlns:a16="http://schemas.microsoft.com/office/drawing/2014/main" id="{0E714429-C5AF-E5BC-E103-AE6E665B1E34}"/>
              </a:ext>
              <a:ext uri="{C183D7F6-B498-43B3-948B-1728B52AA6E4}">
                <adec:decorative xmlns:adec="http://schemas.microsoft.com/office/drawing/2017/decorative" val="1"/>
              </a:ext>
            </a:extLst>
          </p:cNvPr>
          <p:cNvCxnSpPr>
            <a:cxnSpLocks/>
          </p:cNvCxnSpPr>
          <p:nvPr/>
        </p:nvCxnSpPr>
        <p:spPr>
          <a:xfrm rot="5400000">
            <a:off x="1349696"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A899381-A86D-2FC1-13F7-7B4BF037505C}"/>
              </a:ext>
              <a:ext uri="{C183D7F6-B498-43B3-948B-1728B52AA6E4}">
                <adec:decorative xmlns:adec="http://schemas.microsoft.com/office/drawing/2017/decorative" val="1"/>
              </a:ext>
            </a:extLst>
          </p:cNvPr>
          <p:cNvCxnSpPr>
            <a:cxnSpLocks/>
          </p:cNvCxnSpPr>
          <p:nvPr/>
        </p:nvCxnSpPr>
        <p:spPr>
          <a:xfrm rot="5400000" flipH="1">
            <a:off x="2608547"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9" name="Graphic 88">
            <a:extLst>
              <a:ext uri="{FF2B5EF4-FFF2-40B4-BE49-F238E27FC236}">
                <a16:creationId xmlns:a16="http://schemas.microsoft.com/office/drawing/2014/main" id="{F21ED432-0C77-16EC-A13B-199E8C4DCA8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7688" y="2161538"/>
            <a:ext cx="360770" cy="360770"/>
          </a:xfrm>
          <a:prstGeom prst="rect">
            <a:avLst/>
          </a:prstGeom>
        </p:spPr>
      </p:pic>
      <p:sp>
        <p:nvSpPr>
          <p:cNvPr id="38" name="Rectangle 37">
            <a:extLst>
              <a:ext uri="{FF2B5EF4-FFF2-40B4-BE49-F238E27FC236}">
                <a16:creationId xmlns:a16="http://schemas.microsoft.com/office/drawing/2014/main" id="{CFE22C26-4739-6181-DA51-BA80BF6E6179}"/>
              </a:ext>
            </a:extLst>
          </p:cNvPr>
          <p:cNvSpPr/>
          <p:nvPr/>
        </p:nvSpPr>
        <p:spPr bwMode="auto">
          <a:xfrm>
            <a:off x="2977688" y="2685903"/>
            <a:ext cx="1865723"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Fundraising</a:t>
            </a:r>
          </a:p>
        </p:txBody>
      </p:sp>
      <p:sp>
        <p:nvSpPr>
          <p:cNvPr id="26" name="Text Placeholder 42">
            <a:extLst>
              <a:ext uri="{FF2B5EF4-FFF2-40B4-BE49-F238E27FC236}">
                <a16:creationId xmlns:a16="http://schemas.microsoft.com/office/drawing/2014/main" id="{A8EE2DF9-2FE9-E7EE-B212-3C71EDF1E487}"/>
              </a:ext>
            </a:extLst>
          </p:cNvPr>
          <p:cNvSpPr txBox="1">
            <a:spLocks/>
          </p:cNvSpPr>
          <p:nvPr/>
        </p:nvSpPr>
        <p:spPr>
          <a:xfrm>
            <a:off x="2977688" y="3308823"/>
            <a:ext cx="1865723" cy="1800493"/>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Find and contact potential donors sponsors and partners</a:t>
            </a:r>
          </a:p>
          <a:p>
            <a:r>
              <a:rPr lang="en-US"/>
              <a:t>Write proposals grants and thank you letters and track their fundraising goals and outcomes</a:t>
            </a:r>
          </a:p>
        </p:txBody>
      </p:sp>
      <p:cxnSp>
        <p:nvCxnSpPr>
          <p:cNvPr id="77" name="Straight Connector 76">
            <a:extLst>
              <a:ext uri="{FF2B5EF4-FFF2-40B4-BE49-F238E27FC236}">
                <a16:creationId xmlns:a16="http://schemas.microsoft.com/office/drawing/2014/main" id="{37A1AA74-BEB6-B661-23B9-9D5E759F0165}"/>
              </a:ext>
              <a:ext uri="{C183D7F6-B498-43B3-948B-1728B52AA6E4}">
                <adec:decorative xmlns:adec="http://schemas.microsoft.com/office/drawing/2017/decorative" val="1"/>
              </a:ext>
            </a:extLst>
          </p:cNvPr>
          <p:cNvCxnSpPr>
            <a:cxnSpLocks/>
          </p:cNvCxnSpPr>
          <p:nvPr/>
        </p:nvCxnSpPr>
        <p:spPr>
          <a:xfrm rot="5400000">
            <a:off x="3601846"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BAF67B-22AE-8277-211F-94879B7F0B70}"/>
              </a:ext>
              <a:ext uri="{C183D7F6-B498-43B3-948B-1728B52AA6E4}">
                <adec:decorative xmlns:adec="http://schemas.microsoft.com/office/drawing/2017/decorative" val="1"/>
              </a:ext>
            </a:extLst>
          </p:cNvPr>
          <p:cNvCxnSpPr>
            <a:cxnSpLocks/>
          </p:cNvCxnSpPr>
          <p:nvPr/>
        </p:nvCxnSpPr>
        <p:spPr>
          <a:xfrm rot="5400000" flipH="1">
            <a:off x="4860696"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3" name="Graphic 92">
            <a:extLst>
              <a:ext uri="{FF2B5EF4-FFF2-40B4-BE49-F238E27FC236}">
                <a16:creationId xmlns:a16="http://schemas.microsoft.com/office/drawing/2014/main" id="{143D4290-78F5-5765-71D2-76F2CDE33E4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9838" y="2161538"/>
            <a:ext cx="360770" cy="360770"/>
          </a:xfrm>
          <a:prstGeom prst="rect">
            <a:avLst/>
          </a:prstGeom>
        </p:spPr>
      </p:pic>
      <p:sp>
        <p:nvSpPr>
          <p:cNvPr id="39" name="Rectangle 38">
            <a:extLst>
              <a:ext uri="{FF2B5EF4-FFF2-40B4-BE49-F238E27FC236}">
                <a16:creationId xmlns:a16="http://schemas.microsoft.com/office/drawing/2014/main" id="{B4AD7C13-5678-06B6-3751-0CF5AB9DC7B3}"/>
              </a:ext>
            </a:extLst>
          </p:cNvPr>
          <p:cNvSpPr/>
          <p:nvPr/>
        </p:nvSpPr>
        <p:spPr bwMode="auto">
          <a:xfrm>
            <a:off x="5229838" y="2685903"/>
            <a:ext cx="1865723"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Marketing</a:t>
            </a:r>
          </a:p>
        </p:txBody>
      </p:sp>
      <p:sp>
        <p:nvSpPr>
          <p:cNvPr id="30" name="Text Placeholder 46">
            <a:extLst>
              <a:ext uri="{FF2B5EF4-FFF2-40B4-BE49-F238E27FC236}">
                <a16:creationId xmlns:a16="http://schemas.microsoft.com/office/drawing/2014/main" id="{784B7BB1-A381-646D-5A92-3F2FCC30355B}"/>
              </a:ext>
            </a:extLst>
          </p:cNvPr>
          <p:cNvSpPr txBox="1">
            <a:spLocks/>
          </p:cNvSpPr>
          <p:nvPr/>
        </p:nvSpPr>
        <p:spPr>
          <a:xfrm>
            <a:off x="5229838" y="3308823"/>
            <a:ext cx="1865723" cy="1077218"/>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Create engaging content such as blog posts social media posts newsletters and Flyers</a:t>
            </a:r>
          </a:p>
        </p:txBody>
      </p:sp>
      <p:cxnSp>
        <p:nvCxnSpPr>
          <p:cNvPr id="78" name="Straight Connector 77">
            <a:extLst>
              <a:ext uri="{FF2B5EF4-FFF2-40B4-BE49-F238E27FC236}">
                <a16:creationId xmlns:a16="http://schemas.microsoft.com/office/drawing/2014/main" id="{A5BD9531-2189-8A5B-0F6E-32B06F0E0B82}"/>
              </a:ext>
              <a:ext uri="{C183D7F6-B498-43B3-948B-1728B52AA6E4}">
                <adec:decorative xmlns:adec="http://schemas.microsoft.com/office/drawing/2017/decorative" val="1"/>
              </a:ext>
            </a:extLst>
          </p:cNvPr>
          <p:cNvCxnSpPr>
            <a:cxnSpLocks/>
          </p:cNvCxnSpPr>
          <p:nvPr/>
        </p:nvCxnSpPr>
        <p:spPr>
          <a:xfrm rot="5400000">
            <a:off x="5853997"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ACA9F4A-1356-F032-A5CE-1B30D039F212}"/>
              </a:ext>
              <a:ext uri="{C183D7F6-B498-43B3-948B-1728B52AA6E4}">
                <adec:decorative xmlns:adec="http://schemas.microsoft.com/office/drawing/2017/decorative" val="1"/>
              </a:ext>
            </a:extLst>
          </p:cNvPr>
          <p:cNvCxnSpPr>
            <a:cxnSpLocks/>
          </p:cNvCxnSpPr>
          <p:nvPr/>
        </p:nvCxnSpPr>
        <p:spPr>
          <a:xfrm rot="5400000" flipH="1">
            <a:off x="7112847"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1" name="Graphic 90">
            <a:extLst>
              <a:ext uri="{FF2B5EF4-FFF2-40B4-BE49-F238E27FC236}">
                <a16:creationId xmlns:a16="http://schemas.microsoft.com/office/drawing/2014/main" id="{E5302C77-4853-3F6F-5BB0-23F9062DE33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1989" y="2161538"/>
            <a:ext cx="360770" cy="360770"/>
          </a:xfrm>
          <a:prstGeom prst="rect">
            <a:avLst/>
          </a:prstGeom>
        </p:spPr>
      </p:pic>
      <p:sp>
        <p:nvSpPr>
          <p:cNvPr id="40" name="Rectangle 39">
            <a:extLst>
              <a:ext uri="{FF2B5EF4-FFF2-40B4-BE49-F238E27FC236}">
                <a16:creationId xmlns:a16="http://schemas.microsoft.com/office/drawing/2014/main" id="{2272E5B8-0785-46B7-25A5-782CF8C49E68}"/>
              </a:ext>
            </a:extLst>
          </p:cNvPr>
          <p:cNvSpPr/>
          <p:nvPr/>
        </p:nvSpPr>
        <p:spPr bwMode="auto">
          <a:xfrm>
            <a:off x="7481989" y="2685903"/>
            <a:ext cx="1865723"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People development</a:t>
            </a:r>
          </a:p>
        </p:txBody>
      </p:sp>
      <p:sp>
        <p:nvSpPr>
          <p:cNvPr id="32" name="Text Placeholder 48">
            <a:extLst>
              <a:ext uri="{FF2B5EF4-FFF2-40B4-BE49-F238E27FC236}">
                <a16:creationId xmlns:a16="http://schemas.microsoft.com/office/drawing/2014/main" id="{8C783D7B-A97F-77AD-5879-D4C309B4D381}"/>
              </a:ext>
            </a:extLst>
          </p:cNvPr>
          <p:cNvSpPr txBox="1">
            <a:spLocks/>
          </p:cNvSpPr>
          <p:nvPr/>
        </p:nvSpPr>
        <p:spPr>
          <a:xfrm>
            <a:off x="7481989" y="3308823"/>
            <a:ext cx="1865723" cy="1800493"/>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Design and deliver effective training sessions such as webinars workshops and courses</a:t>
            </a:r>
          </a:p>
          <a:p>
            <a:r>
              <a:rPr lang="en-US"/>
              <a:t>Find relevant sources summarize articles and generate citations</a:t>
            </a:r>
          </a:p>
        </p:txBody>
      </p:sp>
      <p:cxnSp>
        <p:nvCxnSpPr>
          <p:cNvPr id="79" name="Straight Connector 78">
            <a:extLst>
              <a:ext uri="{FF2B5EF4-FFF2-40B4-BE49-F238E27FC236}">
                <a16:creationId xmlns:a16="http://schemas.microsoft.com/office/drawing/2014/main" id="{65CB3E03-8B32-16EC-E60A-3AFD8928873D}"/>
              </a:ext>
              <a:ext uri="{C183D7F6-B498-43B3-948B-1728B52AA6E4}">
                <adec:decorative xmlns:adec="http://schemas.microsoft.com/office/drawing/2017/decorative" val="1"/>
              </a:ext>
            </a:extLst>
          </p:cNvPr>
          <p:cNvCxnSpPr>
            <a:cxnSpLocks/>
          </p:cNvCxnSpPr>
          <p:nvPr/>
        </p:nvCxnSpPr>
        <p:spPr>
          <a:xfrm rot="5400000">
            <a:off x="8106148"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A9F2581-3054-EC20-ED6F-506034EB811E}"/>
              </a:ext>
              <a:ext uri="{C183D7F6-B498-43B3-948B-1728B52AA6E4}">
                <adec:decorative xmlns:adec="http://schemas.microsoft.com/office/drawing/2017/decorative" val="1"/>
              </a:ext>
            </a:extLst>
          </p:cNvPr>
          <p:cNvCxnSpPr>
            <a:cxnSpLocks/>
          </p:cNvCxnSpPr>
          <p:nvPr/>
        </p:nvCxnSpPr>
        <p:spPr>
          <a:xfrm rot="5400000" flipH="1">
            <a:off x="9364998"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5" name="Graphic 94">
            <a:extLst>
              <a:ext uri="{FF2B5EF4-FFF2-40B4-BE49-F238E27FC236}">
                <a16:creationId xmlns:a16="http://schemas.microsoft.com/office/drawing/2014/main" id="{45E3D9FD-E687-8477-EAC7-E56BE495693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34140" y="2161538"/>
            <a:ext cx="360770" cy="360770"/>
          </a:xfrm>
          <a:prstGeom prst="rect">
            <a:avLst/>
          </a:prstGeom>
        </p:spPr>
      </p:pic>
      <p:sp>
        <p:nvSpPr>
          <p:cNvPr id="41" name="Rectangle 40">
            <a:extLst>
              <a:ext uri="{FF2B5EF4-FFF2-40B4-BE49-F238E27FC236}">
                <a16:creationId xmlns:a16="http://schemas.microsoft.com/office/drawing/2014/main" id="{A3D34490-1FD2-D820-FAE6-E14E40C2413B}"/>
              </a:ext>
            </a:extLst>
          </p:cNvPr>
          <p:cNvSpPr/>
          <p:nvPr/>
        </p:nvSpPr>
        <p:spPr bwMode="auto">
          <a:xfrm>
            <a:off x="9734141" y="2685903"/>
            <a:ext cx="1618234"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Administrative tasks</a:t>
            </a:r>
          </a:p>
        </p:txBody>
      </p:sp>
      <p:sp>
        <p:nvSpPr>
          <p:cNvPr id="34" name="Text Placeholder 50">
            <a:extLst>
              <a:ext uri="{FF2B5EF4-FFF2-40B4-BE49-F238E27FC236}">
                <a16:creationId xmlns:a16="http://schemas.microsoft.com/office/drawing/2014/main" id="{3977B0D0-8354-A19E-C4B6-4E37B5BBB19F}"/>
              </a:ext>
            </a:extLst>
          </p:cNvPr>
          <p:cNvSpPr txBox="1">
            <a:spLocks/>
          </p:cNvSpPr>
          <p:nvPr/>
        </p:nvSpPr>
        <p:spPr>
          <a:xfrm>
            <a:off x="9734140" y="3308823"/>
            <a:ext cx="1865723" cy="1292662"/>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Manage and organize various tasks such as scheduling meetings booking travel ordering supplies and filing documents</a:t>
            </a:r>
          </a:p>
        </p:txBody>
      </p:sp>
    </p:spTree>
    <p:custDataLst>
      <p:tags r:id="rId1"/>
    </p:custDataLst>
    <p:extLst>
      <p:ext uri="{BB962C8B-B14F-4D97-AF65-F5344CB8AC3E}">
        <p14:creationId xmlns:p14="http://schemas.microsoft.com/office/powerpoint/2010/main" val="39443433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8D4"/>
            </a:gs>
            <a:gs pos="100000">
              <a:srgbClr val="AADAF2"/>
            </a:gs>
          </a:gsLst>
          <a:lin ang="16200000" scaled="1"/>
          <a:tileRect/>
        </a:gradFill>
        <a:effectLst/>
      </p:bgPr>
    </p:bg>
    <p:spTree>
      <p:nvGrpSpPr>
        <p:cNvPr id="1" name=""/>
        <p:cNvGrpSpPr/>
        <p:nvPr/>
      </p:nvGrpSpPr>
      <p:grpSpPr>
        <a:xfrm>
          <a:off x="0" y="0"/>
          <a:ext cx="0" cy="0"/>
          <a:chOff x="0" y="0"/>
          <a:chExt cx="0" cy="0"/>
        </a:xfrm>
      </p:grpSpPr>
      <p:sp>
        <p:nvSpPr>
          <p:cNvPr id="7" name="Oval 51">
            <a:extLst>
              <a:ext uri="{FF2B5EF4-FFF2-40B4-BE49-F238E27FC236}">
                <a16:creationId xmlns:a16="http://schemas.microsoft.com/office/drawing/2014/main" id="{286FB8ED-E138-690D-9419-4F0B0C17D32C}"/>
              </a:ext>
              <a:ext uri="{C183D7F6-B498-43B3-948B-1728B52AA6E4}">
                <adec:decorative xmlns:adec="http://schemas.microsoft.com/office/drawing/2017/decorative" val="1"/>
              </a:ext>
            </a:extLst>
          </p:cNvPr>
          <p:cNvSpPr/>
          <p:nvPr/>
        </p:nvSpPr>
        <p:spPr bwMode="auto">
          <a:xfrm>
            <a:off x="597204" y="1605148"/>
            <a:ext cx="2530751" cy="1969902"/>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cxnSp>
        <p:nvCxnSpPr>
          <p:cNvPr id="100" name="Straight Connector 99">
            <a:extLst>
              <a:ext uri="{FF2B5EF4-FFF2-40B4-BE49-F238E27FC236}">
                <a16:creationId xmlns:a16="http://schemas.microsoft.com/office/drawing/2014/main" id="{55AE5BCF-9D0F-0A1E-8756-B6BAFAFCD7C3}"/>
              </a:ext>
              <a:ext uri="{C183D7F6-B498-43B3-948B-1728B52AA6E4}">
                <adec:decorative xmlns:adec="http://schemas.microsoft.com/office/drawing/2017/decorative" val="1"/>
              </a:ext>
            </a:extLst>
          </p:cNvPr>
          <p:cNvCxnSpPr/>
          <p:nvPr/>
        </p:nvCxnSpPr>
        <p:spPr>
          <a:xfrm>
            <a:off x="1591680" y="2476500"/>
            <a:ext cx="541799"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7" name="Oval 51">
            <a:extLst>
              <a:ext uri="{FF2B5EF4-FFF2-40B4-BE49-F238E27FC236}">
                <a16:creationId xmlns:a16="http://schemas.microsoft.com/office/drawing/2014/main" id="{92C09B48-D4D0-17DA-BE1F-4A4B272A53D0}"/>
              </a:ext>
              <a:ext uri="{C183D7F6-B498-43B3-948B-1728B52AA6E4}">
                <adec:decorative xmlns:adec="http://schemas.microsoft.com/office/drawing/2017/decorative" val="1"/>
              </a:ext>
            </a:extLst>
          </p:cNvPr>
          <p:cNvSpPr/>
          <p:nvPr/>
        </p:nvSpPr>
        <p:spPr bwMode="auto">
          <a:xfrm>
            <a:off x="3421173" y="1605148"/>
            <a:ext cx="2530751" cy="1969902"/>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cxnSp>
        <p:nvCxnSpPr>
          <p:cNvPr id="123" name="Straight Connector 122">
            <a:extLst>
              <a:ext uri="{FF2B5EF4-FFF2-40B4-BE49-F238E27FC236}">
                <a16:creationId xmlns:a16="http://schemas.microsoft.com/office/drawing/2014/main" id="{2F8C8070-DB9D-E2BC-BE0C-48C6DD94243A}"/>
              </a:ext>
              <a:ext uri="{C183D7F6-B498-43B3-948B-1728B52AA6E4}">
                <adec:decorative xmlns:adec="http://schemas.microsoft.com/office/drawing/2017/decorative" val="1"/>
              </a:ext>
            </a:extLst>
          </p:cNvPr>
          <p:cNvCxnSpPr/>
          <p:nvPr/>
        </p:nvCxnSpPr>
        <p:spPr>
          <a:xfrm>
            <a:off x="4415649" y="2476500"/>
            <a:ext cx="541799"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7" name="Oval 51">
            <a:extLst>
              <a:ext uri="{FF2B5EF4-FFF2-40B4-BE49-F238E27FC236}">
                <a16:creationId xmlns:a16="http://schemas.microsoft.com/office/drawing/2014/main" id="{40D50083-69FD-8836-5EA4-E2E3205EFE0C}"/>
              </a:ext>
              <a:ext uri="{C183D7F6-B498-43B3-948B-1728B52AA6E4}">
                <adec:decorative xmlns:adec="http://schemas.microsoft.com/office/drawing/2017/decorative" val="1"/>
              </a:ext>
            </a:extLst>
          </p:cNvPr>
          <p:cNvSpPr/>
          <p:nvPr/>
        </p:nvSpPr>
        <p:spPr bwMode="auto">
          <a:xfrm>
            <a:off x="6245143" y="1605148"/>
            <a:ext cx="2530751" cy="1969902"/>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cxnSp>
        <p:nvCxnSpPr>
          <p:cNvPr id="142" name="Straight Connector 141">
            <a:extLst>
              <a:ext uri="{FF2B5EF4-FFF2-40B4-BE49-F238E27FC236}">
                <a16:creationId xmlns:a16="http://schemas.microsoft.com/office/drawing/2014/main" id="{9A42ABCA-BB25-DD69-A32A-6DFDB9087300}"/>
              </a:ext>
              <a:ext uri="{C183D7F6-B498-43B3-948B-1728B52AA6E4}">
                <adec:decorative xmlns:adec="http://schemas.microsoft.com/office/drawing/2017/decorative" val="1"/>
              </a:ext>
            </a:extLst>
          </p:cNvPr>
          <p:cNvCxnSpPr/>
          <p:nvPr/>
        </p:nvCxnSpPr>
        <p:spPr>
          <a:xfrm>
            <a:off x="7239618" y="2476500"/>
            <a:ext cx="541799"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3" name="Oval 51">
            <a:extLst>
              <a:ext uri="{FF2B5EF4-FFF2-40B4-BE49-F238E27FC236}">
                <a16:creationId xmlns:a16="http://schemas.microsoft.com/office/drawing/2014/main" id="{976AF253-874E-D1A7-0547-8369F464409B}"/>
              </a:ext>
              <a:ext uri="{C183D7F6-B498-43B3-948B-1728B52AA6E4}">
                <adec:decorative xmlns:adec="http://schemas.microsoft.com/office/drawing/2017/decorative" val="1"/>
              </a:ext>
            </a:extLst>
          </p:cNvPr>
          <p:cNvSpPr>
            <a:spLocks/>
          </p:cNvSpPr>
          <p:nvPr/>
        </p:nvSpPr>
        <p:spPr bwMode="auto">
          <a:xfrm>
            <a:off x="9069112" y="1605148"/>
            <a:ext cx="2530751" cy="1969902"/>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cxnSp>
        <p:nvCxnSpPr>
          <p:cNvPr id="157" name="Straight Connector 156">
            <a:extLst>
              <a:ext uri="{FF2B5EF4-FFF2-40B4-BE49-F238E27FC236}">
                <a16:creationId xmlns:a16="http://schemas.microsoft.com/office/drawing/2014/main" id="{6F98F198-A4CC-487C-360F-4CBAA5450F06}"/>
              </a:ext>
              <a:ext uri="{C183D7F6-B498-43B3-948B-1728B52AA6E4}">
                <adec:decorative xmlns:adec="http://schemas.microsoft.com/office/drawing/2017/decorative" val="1"/>
              </a:ext>
            </a:extLst>
          </p:cNvPr>
          <p:cNvCxnSpPr/>
          <p:nvPr/>
        </p:nvCxnSpPr>
        <p:spPr>
          <a:xfrm>
            <a:off x="10063588" y="2476500"/>
            <a:ext cx="541799"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5" name="Oval 51">
            <a:extLst>
              <a:ext uri="{FF2B5EF4-FFF2-40B4-BE49-F238E27FC236}">
                <a16:creationId xmlns:a16="http://schemas.microsoft.com/office/drawing/2014/main" id="{853B2832-9E4E-5C65-C049-7B1228A9D73F}"/>
              </a:ext>
              <a:ext uri="{C183D7F6-B498-43B3-948B-1728B52AA6E4}">
                <adec:decorative xmlns:adec="http://schemas.microsoft.com/office/drawing/2017/decorative" val="1"/>
              </a:ext>
            </a:extLst>
          </p:cNvPr>
          <p:cNvSpPr>
            <a:spLocks/>
          </p:cNvSpPr>
          <p:nvPr/>
        </p:nvSpPr>
        <p:spPr bwMode="auto">
          <a:xfrm>
            <a:off x="597204" y="3883946"/>
            <a:ext cx="11002659" cy="1038415"/>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cxnSp>
        <p:nvCxnSpPr>
          <p:cNvPr id="168" name="Straight Connector 167">
            <a:extLst>
              <a:ext uri="{FF2B5EF4-FFF2-40B4-BE49-F238E27FC236}">
                <a16:creationId xmlns:a16="http://schemas.microsoft.com/office/drawing/2014/main" id="{540810B8-02D9-243C-DB2B-3322C275CEE4}"/>
              </a:ext>
              <a:ext uri="{C183D7F6-B498-43B3-948B-1728B52AA6E4}">
                <adec:decorative xmlns:adec="http://schemas.microsoft.com/office/drawing/2017/decorative" val="1"/>
              </a:ext>
            </a:extLst>
          </p:cNvPr>
          <p:cNvCxnSpPr>
            <a:cxnSpLocks/>
          </p:cNvCxnSpPr>
          <p:nvPr/>
        </p:nvCxnSpPr>
        <p:spPr>
          <a:xfrm>
            <a:off x="5054857" y="4202658"/>
            <a:ext cx="0" cy="40099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3" name="Oval 51">
            <a:extLst>
              <a:ext uri="{FF2B5EF4-FFF2-40B4-BE49-F238E27FC236}">
                <a16:creationId xmlns:a16="http://schemas.microsoft.com/office/drawing/2014/main" id="{E6BA1D05-53F1-C330-5B78-4D915E9F0679}"/>
              </a:ext>
              <a:ext uri="{C183D7F6-B498-43B3-948B-1728B52AA6E4}">
                <adec:decorative xmlns:adec="http://schemas.microsoft.com/office/drawing/2017/decorative" val="1"/>
              </a:ext>
            </a:extLst>
          </p:cNvPr>
          <p:cNvSpPr>
            <a:spLocks/>
          </p:cNvSpPr>
          <p:nvPr/>
        </p:nvSpPr>
        <p:spPr bwMode="auto">
          <a:xfrm>
            <a:off x="597204" y="5231258"/>
            <a:ext cx="11002659" cy="1038415"/>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cxnSp>
        <p:nvCxnSpPr>
          <p:cNvPr id="174" name="Straight Connector 173">
            <a:extLst>
              <a:ext uri="{FF2B5EF4-FFF2-40B4-BE49-F238E27FC236}">
                <a16:creationId xmlns:a16="http://schemas.microsoft.com/office/drawing/2014/main" id="{B42B2FCE-AD40-123A-FB22-AB9E3163071B}"/>
              </a:ext>
              <a:ext uri="{C183D7F6-B498-43B3-948B-1728B52AA6E4}">
                <adec:decorative xmlns:adec="http://schemas.microsoft.com/office/drawing/2017/decorative" val="1"/>
              </a:ext>
            </a:extLst>
          </p:cNvPr>
          <p:cNvCxnSpPr>
            <a:cxnSpLocks/>
          </p:cNvCxnSpPr>
          <p:nvPr/>
        </p:nvCxnSpPr>
        <p:spPr>
          <a:xfrm>
            <a:off x="5054857" y="5549970"/>
            <a:ext cx="0" cy="40099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048B6C-6A76-4999-8120-C12F4CC0B781}"/>
              </a:ext>
            </a:extLst>
          </p:cNvPr>
          <p:cNvSpPr>
            <a:spLocks noGrp="1"/>
          </p:cNvSpPr>
          <p:nvPr>
            <p:ph type="title"/>
          </p:nvPr>
        </p:nvSpPr>
        <p:spPr>
          <a:xfrm>
            <a:off x="588963" y="585788"/>
            <a:ext cx="11310937" cy="553998"/>
          </a:xfrm>
        </p:spPr>
        <p:txBody>
          <a:bodyPr>
            <a:spAutoFit/>
          </a:bodyPr>
          <a:lstStyle/>
          <a:p>
            <a:r>
              <a:rPr lang="en-US" sz="3600"/>
              <a:t>Microsoft's Responsible AI principles</a:t>
            </a:r>
          </a:p>
        </p:txBody>
      </p:sp>
      <p:sp>
        <p:nvSpPr>
          <p:cNvPr id="99" name="Graphic 310" descr="Icon of a weighing scale">
            <a:extLst>
              <a:ext uri="{FF2B5EF4-FFF2-40B4-BE49-F238E27FC236}">
                <a16:creationId xmlns:a16="http://schemas.microsoft.com/office/drawing/2014/main" id="{1A85358A-9C34-A48A-2CF7-2455E67AA89A}"/>
              </a:ext>
            </a:extLst>
          </p:cNvPr>
          <p:cNvSpPr/>
          <p:nvPr/>
        </p:nvSpPr>
        <p:spPr>
          <a:xfrm>
            <a:off x="1656186" y="1908299"/>
            <a:ext cx="412788" cy="371510"/>
          </a:xfrm>
          <a:custGeom>
            <a:avLst/>
            <a:gdLst>
              <a:gd name="connsiteX0" fmla="*/ 15237 w 304741"/>
              <a:gd name="connsiteY0" fmla="*/ 11428 h 274267"/>
              <a:gd name="connsiteX1" fmla="*/ 26665 w 304741"/>
              <a:gd name="connsiteY1" fmla="*/ 0 h 274267"/>
              <a:gd name="connsiteX2" fmla="*/ 278077 w 304741"/>
              <a:gd name="connsiteY2" fmla="*/ 0 h 274267"/>
              <a:gd name="connsiteX3" fmla="*/ 289505 w 304741"/>
              <a:gd name="connsiteY3" fmla="*/ 11428 h 274267"/>
              <a:gd name="connsiteX4" fmla="*/ 278077 w 304741"/>
              <a:gd name="connsiteY4" fmla="*/ 22856 h 274267"/>
              <a:gd name="connsiteX5" fmla="*/ 262200 w 304741"/>
              <a:gd name="connsiteY5" fmla="*/ 22856 h 274267"/>
              <a:gd name="connsiteX6" fmla="*/ 303898 w 304741"/>
              <a:gd name="connsiteY6" fmla="*/ 125203 h 274267"/>
              <a:gd name="connsiteX7" fmla="*/ 304742 w 304741"/>
              <a:gd name="connsiteY7" fmla="*/ 129515 h 274267"/>
              <a:gd name="connsiteX8" fmla="*/ 251412 w 304741"/>
              <a:gd name="connsiteY8" fmla="*/ 182845 h 274267"/>
              <a:gd name="connsiteX9" fmla="*/ 198082 w 304741"/>
              <a:gd name="connsiteY9" fmla="*/ 129515 h 274267"/>
              <a:gd name="connsiteX10" fmla="*/ 198926 w 304741"/>
              <a:gd name="connsiteY10" fmla="*/ 125203 h 274267"/>
              <a:gd name="connsiteX11" fmla="*/ 240624 w 304741"/>
              <a:gd name="connsiteY11" fmla="*/ 22856 h 274267"/>
              <a:gd name="connsiteX12" fmla="*/ 163799 w 304741"/>
              <a:gd name="connsiteY12" fmla="*/ 22856 h 274267"/>
              <a:gd name="connsiteX13" fmla="*/ 163799 w 304741"/>
              <a:gd name="connsiteY13" fmla="*/ 205701 h 274267"/>
              <a:gd name="connsiteX14" fmla="*/ 224747 w 304741"/>
              <a:gd name="connsiteY14" fmla="*/ 205701 h 274267"/>
              <a:gd name="connsiteX15" fmla="*/ 259030 w 304741"/>
              <a:gd name="connsiteY15" fmla="*/ 239984 h 274267"/>
              <a:gd name="connsiteX16" fmla="*/ 224747 w 304741"/>
              <a:gd name="connsiteY16" fmla="*/ 274268 h 274267"/>
              <a:gd name="connsiteX17" fmla="*/ 80039 w 304741"/>
              <a:gd name="connsiteY17" fmla="*/ 274268 h 274267"/>
              <a:gd name="connsiteX18" fmla="*/ 45756 w 304741"/>
              <a:gd name="connsiteY18" fmla="*/ 239984 h 274267"/>
              <a:gd name="connsiteX19" fmla="*/ 80039 w 304741"/>
              <a:gd name="connsiteY19" fmla="*/ 205701 h 274267"/>
              <a:gd name="connsiteX20" fmla="*/ 140943 w 304741"/>
              <a:gd name="connsiteY20" fmla="*/ 205701 h 274267"/>
              <a:gd name="connsiteX21" fmla="*/ 140943 w 304741"/>
              <a:gd name="connsiteY21" fmla="*/ 22856 h 274267"/>
              <a:gd name="connsiteX22" fmla="*/ 64118 w 304741"/>
              <a:gd name="connsiteY22" fmla="*/ 22856 h 274267"/>
              <a:gd name="connsiteX23" fmla="*/ 105815 w 304741"/>
              <a:gd name="connsiteY23" fmla="*/ 125203 h 274267"/>
              <a:gd name="connsiteX24" fmla="*/ 106660 w 304741"/>
              <a:gd name="connsiteY24" fmla="*/ 129515 h 274267"/>
              <a:gd name="connsiteX25" fmla="*/ 53330 w 304741"/>
              <a:gd name="connsiteY25" fmla="*/ 182845 h 274267"/>
              <a:gd name="connsiteX26" fmla="*/ 0 w 304741"/>
              <a:gd name="connsiteY26" fmla="*/ 129515 h 274267"/>
              <a:gd name="connsiteX27" fmla="*/ 845 w 304741"/>
              <a:gd name="connsiteY27" fmla="*/ 125203 h 274267"/>
              <a:gd name="connsiteX28" fmla="*/ 42542 w 304741"/>
              <a:gd name="connsiteY28" fmla="*/ 22856 h 274267"/>
              <a:gd name="connsiteX29" fmla="*/ 26665 w 304741"/>
              <a:gd name="connsiteY29" fmla="*/ 22856 h 274267"/>
              <a:gd name="connsiteX30" fmla="*/ 15237 w 304741"/>
              <a:gd name="connsiteY30" fmla="*/ 11428 h 274267"/>
              <a:gd name="connsiteX31" fmla="*/ 68612 w 304741"/>
              <a:gd name="connsiteY31" fmla="*/ 239984 h 274267"/>
              <a:gd name="connsiteX32" fmla="*/ 80039 w 304741"/>
              <a:gd name="connsiteY32" fmla="*/ 251412 h 274267"/>
              <a:gd name="connsiteX33" fmla="*/ 224747 w 304741"/>
              <a:gd name="connsiteY33" fmla="*/ 251412 h 274267"/>
              <a:gd name="connsiteX34" fmla="*/ 236175 w 304741"/>
              <a:gd name="connsiteY34" fmla="*/ 239984 h 274267"/>
              <a:gd name="connsiteX35" fmla="*/ 224747 w 304741"/>
              <a:gd name="connsiteY35" fmla="*/ 228556 h 274267"/>
              <a:gd name="connsiteX36" fmla="*/ 80039 w 304741"/>
              <a:gd name="connsiteY36" fmla="*/ 228556 h 274267"/>
              <a:gd name="connsiteX37" fmla="*/ 68612 w 304741"/>
              <a:gd name="connsiteY37" fmla="*/ 239984 h 274267"/>
              <a:gd name="connsiteX38" fmla="*/ 81589 w 304741"/>
              <a:gd name="connsiteY38" fmla="*/ 140943 h 274267"/>
              <a:gd name="connsiteX39" fmla="*/ 25071 w 304741"/>
              <a:gd name="connsiteY39" fmla="*/ 140943 h 274267"/>
              <a:gd name="connsiteX40" fmla="*/ 53330 w 304741"/>
              <a:gd name="connsiteY40" fmla="*/ 159989 h 274267"/>
              <a:gd name="connsiteX41" fmla="*/ 81589 w 304741"/>
              <a:gd name="connsiteY41" fmla="*/ 140943 h 274267"/>
              <a:gd name="connsiteX42" fmla="*/ 78236 w 304741"/>
              <a:gd name="connsiteY42" fmla="*/ 118087 h 274267"/>
              <a:gd name="connsiteX43" fmla="*/ 53330 w 304741"/>
              <a:gd name="connsiteY43" fmla="*/ 56953 h 274267"/>
              <a:gd name="connsiteX44" fmla="*/ 28423 w 304741"/>
              <a:gd name="connsiteY44" fmla="*/ 118087 h 274267"/>
              <a:gd name="connsiteX45" fmla="*/ 78236 w 304741"/>
              <a:gd name="connsiteY45" fmla="*/ 118087 h 274267"/>
              <a:gd name="connsiteX46" fmla="*/ 251412 w 304741"/>
              <a:gd name="connsiteY46" fmla="*/ 159989 h 274267"/>
              <a:gd name="connsiteX47" fmla="*/ 279671 w 304741"/>
              <a:gd name="connsiteY47" fmla="*/ 140943 h 274267"/>
              <a:gd name="connsiteX48" fmla="*/ 223153 w 304741"/>
              <a:gd name="connsiteY48" fmla="*/ 140943 h 274267"/>
              <a:gd name="connsiteX49" fmla="*/ 251412 w 304741"/>
              <a:gd name="connsiteY49" fmla="*/ 159989 h 274267"/>
              <a:gd name="connsiteX50" fmla="*/ 226505 w 304741"/>
              <a:gd name="connsiteY50" fmla="*/ 118087 h 274267"/>
              <a:gd name="connsiteX51" fmla="*/ 276318 w 304741"/>
              <a:gd name="connsiteY51" fmla="*/ 118087 h 274267"/>
              <a:gd name="connsiteX52" fmla="*/ 251412 w 304741"/>
              <a:gd name="connsiteY52" fmla="*/ 56953 h 274267"/>
              <a:gd name="connsiteX53" fmla="*/ 226505 w 304741"/>
              <a:gd name="connsiteY53" fmla="*/ 118087 h 27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741" h="274267">
                <a:moveTo>
                  <a:pt x="15237" y="11428"/>
                </a:moveTo>
                <a:cubicBezTo>
                  <a:pt x="15237" y="5116"/>
                  <a:pt x="20354" y="0"/>
                  <a:pt x="26665" y="0"/>
                </a:cubicBezTo>
                <a:lnTo>
                  <a:pt x="278077" y="0"/>
                </a:lnTo>
                <a:cubicBezTo>
                  <a:pt x="284388" y="0"/>
                  <a:pt x="289505" y="5116"/>
                  <a:pt x="289505" y="11428"/>
                </a:cubicBezTo>
                <a:cubicBezTo>
                  <a:pt x="289505" y="17739"/>
                  <a:pt x="284388" y="22856"/>
                  <a:pt x="278077" y="22856"/>
                </a:cubicBezTo>
                <a:lnTo>
                  <a:pt x="262200" y="22856"/>
                </a:lnTo>
                <a:lnTo>
                  <a:pt x="303898" y="125203"/>
                </a:lnTo>
                <a:cubicBezTo>
                  <a:pt x="304455" y="126573"/>
                  <a:pt x="304742" y="128037"/>
                  <a:pt x="304742" y="129515"/>
                </a:cubicBezTo>
                <a:cubicBezTo>
                  <a:pt x="304742" y="158968"/>
                  <a:pt x="280865" y="182845"/>
                  <a:pt x="251412" y="182845"/>
                </a:cubicBezTo>
                <a:cubicBezTo>
                  <a:pt x="221959" y="182845"/>
                  <a:pt x="198082" y="158968"/>
                  <a:pt x="198082" y="129515"/>
                </a:cubicBezTo>
                <a:cubicBezTo>
                  <a:pt x="198082" y="128037"/>
                  <a:pt x="198369" y="126573"/>
                  <a:pt x="198926" y="125203"/>
                </a:cubicBezTo>
                <a:lnTo>
                  <a:pt x="240624" y="22856"/>
                </a:lnTo>
                <a:lnTo>
                  <a:pt x="163799" y="22856"/>
                </a:lnTo>
                <a:lnTo>
                  <a:pt x="163799" y="205701"/>
                </a:lnTo>
                <a:lnTo>
                  <a:pt x="224747" y="205701"/>
                </a:lnTo>
                <a:cubicBezTo>
                  <a:pt x="243681" y="205701"/>
                  <a:pt x="259030" y="221050"/>
                  <a:pt x="259030" y="239984"/>
                </a:cubicBezTo>
                <a:cubicBezTo>
                  <a:pt x="259030" y="258918"/>
                  <a:pt x="243681" y="274268"/>
                  <a:pt x="224747" y="274268"/>
                </a:cubicBezTo>
                <a:lnTo>
                  <a:pt x="80039" y="274268"/>
                </a:lnTo>
                <a:cubicBezTo>
                  <a:pt x="61105" y="274268"/>
                  <a:pt x="45756" y="258918"/>
                  <a:pt x="45756" y="239984"/>
                </a:cubicBezTo>
                <a:cubicBezTo>
                  <a:pt x="45756" y="221050"/>
                  <a:pt x="61105" y="205701"/>
                  <a:pt x="80039" y="205701"/>
                </a:cubicBezTo>
                <a:lnTo>
                  <a:pt x="140943" y="205701"/>
                </a:lnTo>
                <a:lnTo>
                  <a:pt x="140943" y="22856"/>
                </a:lnTo>
                <a:lnTo>
                  <a:pt x="64118" y="22856"/>
                </a:lnTo>
                <a:lnTo>
                  <a:pt x="105815" y="125203"/>
                </a:lnTo>
                <a:cubicBezTo>
                  <a:pt x="106373" y="126573"/>
                  <a:pt x="106660" y="128037"/>
                  <a:pt x="106660" y="129515"/>
                </a:cubicBezTo>
                <a:cubicBezTo>
                  <a:pt x="106660" y="158968"/>
                  <a:pt x="82783" y="182845"/>
                  <a:pt x="53330" y="182845"/>
                </a:cubicBezTo>
                <a:cubicBezTo>
                  <a:pt x="23877" y="182845"/>
                  <a:pt x="0" y="158968"/>
                  <a:pt x="0" y="129515"/>
                </a:cubicBezTo>
                <a:cubicBezTo>
                  <a:pt x="0" y="128037"/>
                  <a:pt x="287" y="126573"/>
                  <a:pt x="845" y="125203"/>
                </a:cubicBezTo>
                <a:lnTo>
                  <a:pt x="42542" y="22856"/>
                </a:lnTo>
                <a:lnTo>
                  <a:pt x="26665" y="22856"/>
                </a:lnTo>
                <a:cubicBezTo>
                  <a:pt x="20354" y="22856"/>
                  <a:pt x="15237" y="17739"/>
                  <a:pt x="15237" y="11428"/>
                </a:cubicBezTo>
                <a:close/>
                <a:moveTo>
                  <a:pt x="68612" y="239984"/>
                </a:moveTo>
                <a:cubicBezTo>
                  <a:pt x="68612" y="246295"/>
                  <a:pt x="73728" y="251412"/>
                  <a:pt x="80039" y="251412"/>
                </a:cubicBezTo>
                <a:lnTo>
                  <a:pt x="224747" y="251412"/>
                </a:lnTo>
                <a:cubicBezTo>
                  <a:pt x="231058" y="251412"/>
                  <a:pt x="236175" y="246295"/>
                  <a:pt x="236175" y="239984"/>
                </a:cubicBezTo>
                <a:cubicBezTo>
                  <a:pt x="236175" y="233673"/>
                  <a:pt x="231058" y="228556"/>
                  <a:pt x="224747" y="228556"/>
                </a:cubicBezTo>
                <a:lnTo>
                  <a:pt x="80039" y="228556"/>
                </a:lnTo>
                <a:cubicBezTo>
                  <a:pt x="73728" y="228556"/>
                  <a:pt x="68612" y="233673"/>
                  <a:pt x="68612" y="239984"/>
                </a:cubicBezTo>
                <a:close/>
                <a:moveTo>
                  <a:pt x="81589" y="140943"/>
                </a:moveTo>
                <a:lnTo>
                  <a:pt x="25071" y="140943"/>
                </a:lnTo>
                <a:cubicBezTo>
                  <a:pt x="29591" y="152112"/>
                  <a:pt x="40541" y="159989"/>
                  <a:pt x="53330" y="159989"/>
                </a:cubicBezTo>
                <a:cubicBezTo>
                  <a:pt x="66119" y="159989"/>
                  <a:pt x="77068" y="152112"/>
                  <a:pt x="81589" y="140943"/>
                </a:cubicBezTo>
                <a:close/>
                <a:moveTo>
                  <a:pt x="78236" y="118087"/>
                </a:moveTo>
                <a:lnTo>
                  <a:pt x="53330" y="56953"/>
                </a:lnTo>
                <a:lnTo>
                  <a:pt x="28423" y="118087"/>
                </a:lnTo>
                <a:lnTo>
                  <a:pt x="78236" y="118087"/>
                </a:lnTo>
                <a:close/>
                <a:moveTo>
                  <a:pt x="251412" y="159989"/>
                </a:moveTo>
                <a:cubicBezTo>
                  <a:pt x="264200" y="159989"/>
                  <a:pt x="275150" y="152112"/>
                  <a:pt x="279671" y="140943"/>
                </a:cubicBezTo>
                <a:lnTo>
                  <a:pt x="223153" y="140943"/>
                </a:lnTo>
                <a:cubicBezTo>
                  <a:pt x="227674" y="152112"/>
                  <a:pt x="238623" y="159989"/>
                  <a:pt x="251412" y="159989"/>
                </a:cubicBezTo>
                <a:close/>
                <a:moveTo>
                  <a:pt x="226505" y="118087"/>
                </a:moveTo>
                <a:lnTo>
                  <a:pt x="276318" y="118087"/>
                </a:lnTo>
                <a:lnTo>
                  <a:pt x="251412" y="56953"/>
                </a:lnTo>
                <a:lnTo>
                  <a:pt x="226505" y="118087"/>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01" name="TextBox 100">
            <a:extLst>
              <a:ext uri="{FF2B5EF4-FFF2-40B4-BE49-F238E27FC236}">
                <a16:creationId xmlns:a16="http://schemas.microsoft.com/office/drawing/2014/main" id="{7E6AB8D5-3E5A-8052-D9D5-E0F450800863}"/>
              </a:ext>
            </a:extLst>
          </p:cNvPr>
          <p:cNvSpPr txBox="1"/>
          <p:nvPr/>
        </p:nvSpPr>
        <p:spPr>
          <a:xfrm>
            <a:off x="749562" y="2641515"/>
            <a:ext cx="2226035" cy="36933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Segoe UI Semibold" panose="020B0702040204020203" pitchFamily="34" charset="0"/>
              </a:rPr>
              <a:t>Fairness</a:t>
            </a:r>
          </a:p>
        </p:txBody>
      </p:sp>
      <p:sp>
        <p:nvSpPr>
          <p:cNvPr id="122" name="Graphic 55" descr="Icon of a shield with a checkmark">
            <a:extLst>
              <a:ext uri="{FF2B5EF4-FFF2-40B4-BE49-F238E27FC236}">
                <a16:creationId xmlns:a16="http://schemas.microsoft.com/office/drawing/2014/main" id="{01E872DD-D0F9-A1CA-DBE8-56305E639E3E}"/>
              </a:ext>
            </a:extLst>
          </p:cNvPr>
          <p:cNvSpPr/>
          <p:nvPr/>
        </p:nvSpPr>
        <p:spPr>
          <a:xfrm>
            <a:off x="4483598" y="1868554"/>
            <a:ext cx="405902" cy="451000"/>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24" name="TextBox 123">
            <a:extLst>
              <a:ext uri="{FF2B5EF4-FFF2-40B4-BE49-F238E27FC236}">
                <a16:creationId xmlns:a16="http://schemas.microsoft.com/office/drawing/2014/main" id="{53AB8F0D-21D1-2B6C-754F-D84D4B9B19E6}"/>
              </a:ext>
            </a:extLst>
          </p:cNvPr>
          <p:cNvSpPr txBox="1"/>
          <p:nvPr/>
        </p:nvSpPr>
        <p:spPr>
          <a:xfrm>
            <a:off x="3573531" y="2641515"/>
            <a:ext cx="2226035" cy="73866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Segoe UI Semibold" panose="020B0702040204020203" pitchFamily="34" charset="0"/>
              </a:rPr>
              <a:t>Reliability</a:t>
            </a:r>
            <a:br>
              <a:rPr kumimoji="0" lang="en-US" sz="2400" b="0" i="0" u="none" strike="noStrike" kern="1200" cap="none" spc="0" normalizeH="0" baseline="0" noProof="0">
                <a:ln>
                  <a:noFill/>
                </a:ln>
                <a:effectLst/>
                <a:uLnTx/>
                <a:uFillTx/>
                <a:latin typeface="+mj-lt"/>
                <a:ea typeface="+mn-ea"/>
                <a:cs typeface="Segoe UI Semibold" panose="020B0702040204020203" pitchFamily="34" charset="0"/>
              </a:rPr>
            </a:br>
            <a:r>
              <a:rPr kumimoji="0" lang="en-US" sz="2400" b="0" i="0" u="none" strike="noStrike" kern="1200" cap="none" spc="0" normalizeH="0" baseline="0" noProof="0">
                <a:ln>
                  <a:noFill/>
                </a:ln>
                <a:effectLst/>
                <a:uLnTx/>
                <a:uFillTx/>
                <a:latin typeface="+mj-lt"/>
                <a:ea typeface="+mn-ea"/>
                <a:cs typeface="Segoe UI Semibold" panose="020B0702040204020203" pitchFamily="34" charset="0"/>
              </a:rPr>
              <a:t>&amp; Safety</a:t>
            </a:r>
          </a:p>
        </p:txBody>
      </p:sp>
      <p:sp>
        <p:nvSpPr>
          <p:cNvPr id="141" name="Graphic 64" descr="Icon of a closed padlock">
            <a:extLst>
              <a:ext uri="{FF2B5EF4-FFF2-40B4-BE49-F238E27FC236}">
                <a16:creationId xmlns:a16="http://schemas.microsoft.com/office/drawing/2014/main" id="{E59B0907-5153-58A8-9C6A-51B06933DACC}"/>
              </a:ext>
            </a:extLst>
          </p:cNvPr>
          <p:cNvSpPr/>
          <p:nvPr/>
        </p:nvSpPr>
        <p:spPr>
          <a:xfrm>
            <a:off x="7350638" y="1894204"/>
            <a:ext cx="319760" cy="399700"/>
          </a:xfrm>
          <a:custGeom>
            <a:avLst/>
            <a:gdLst>
              <a:gd name="connsiteX0" fmla="*/ 123663 w 247325"/>
              <a:gd name="connsiteY0" fmla="*/ 0 h 309156"/>
              <a:gd name="connsiteX1" fmla="*/ 185494 w 247325"/>
              <a:gd name="connsiteY1" fmla="*/ 61831 h 309156"/>
              <a:gd name="connsiteX2" fmla="*/ 185494 w 247325"/>
              <a:gd name="connsiteY2" fmla="*/ 92747 h 309156"/>
              <a:gd name="connsiteX3" fmla="*/ 212545 w 247325"/>
              <a:gd name="connsiteY3" fmla="*/ 92747 h 309156"/>
              <a:gd name="connsiteX4" fmla="*/ 247325 w 247325"/>
              <a:gd name="connsiteY4" fmla="*/ 127527 h 309156"/>
              <a:gd name="connsiteX5" fmla="*/ 247325 w 247325"/>
              <a:gd name="connsiteY5" fmla="*/ 274377 h 309156"/>
              <a:gd name="connsiteX6" fmla="*/ 212545 w 247325"/>
              <a:gd name="connsiteY6" fmla="*/ 309157 h 309156"/>
              <a:gd name="connsiteX7" fmla="*/ 34780 w 247325"/>
              <a:gd name="connsiteY7" fmla="*/ 309157 h 309156"/>
              <a:gd name="connsiteX8" fmla="*/ 0 w 247325"/>
              <a:gd name="connsiteY8" fmla="*/ 274377 h 309156"/>
              <a:gd name="connsiteX9" fmla="*/ 0 w 247325"/>
              <a:gd name="connsiteY9" fmla="*/ 127527 h 309156"/>
              <a:gd name="connsiteX10" fmla="*/ 34780 w 247325"/>
              <a:gd name="connsiteY10" fmla="*/ 92747 h 309156"/>
              <a:gd name="connsiteX11" fmla="*/ 61831 w 247325"/>
              <a:gd name="connsiteY11" fmla="*/ 92747 h 309156"/>
              <a:gd name="connsiteX12" fmla="*/ 61831 w 247325"/>
              <a:gd name="connsiteY12" fmla="*/ 61831 h 309156"/>
              <a:gd name="connsiteX13" fmla="*/ 123663 w 247325"/>
              <a:gd name="connsiteY13" fmla="*/ 0 h 309156"/>
              <a:gd name="connsiteX14" fmla="*/ 212545 w 247325"/>
              <a:gd name="connsiteY14" fmla="*/ 115934 h 309156"/>
              <a:gd name="connsiteX15" fmla="*/ 34780 w 247325"/>
              <a:gd name="connsiteY15" fmla="*/ 115934 h 309156"/>
              <a:gd name="connsiteX16" fmla="*/ 23187 w 247325"/>
              <a:gd name="connsiteY16" fmla="*/ 127527 h 309156"/>
              <a:gd name="connsiteX17" fmla="*/ 23187 w 247325"/>
              <a:gd name="connsiteY17" fmla="*/ 274377 h 309156"/>
              <a:gd name="connsiteX18" fmla="*/ 34780 w 247325"/>
              <a:gd name="connsiteY18" fmla="*/ 285970 h 309156"/>
              <a:gd name="connsiteX19" fmla="*/ 212545 w 247325"/>
              <a:gd name="connsiteY19" fmla="*/ 285970 h 309156"/>
              <a:gd name="connsiteX20" fmla="*/ 224139 w 247325"/>
              <a:gd name="connsiteY20" fmla="*/ 274377 h 309156"/>
              <a:gd name="connsiteX21" fmla="*/ 224139 w 247325"/>
              <a:gd name="connsiteY21" fmla="*/ 127527 h 309156"/>
              <a:gd name="connsiteX22" fmla="*/ 212545 w 247325"/>
              <a:gd name="connsiteY22" fmla="*/ 115934 h 309156"/>
              <a:gd name="connsiteX23" fmla="*/ 123664 w 247325"/>
              <a:gd name="connsiteY23" fmla="*/ 177765 h 309156"/>
              <a:gd name="connsiteX24" fmla="*/ 146851 w 247325"/>
              <a:gd name="connsiteY24" fmla="*/ 200952 h 309156"/>
              <a:gd name="connsiteX25" fmla="*/ 123664 w 247325"/>
              <a:gd name="connsiteY25" fmla="*/ 224139 h 309156"/>
              <a:gd name="connsiteX26" fmla="*/ 100477 w 247325"/>
              <a:gd name="connsiteY26" fmla="*/ 200952 h 309156"/>
              <a:gd name="connsiteX27" fmla="*/ 123664 w 247325"/>
              <a:gd name="connsiteY27" fmla="*/ 177765 h 309156"/>
              <a:gd name="connsiteX28" fmla="*/ 123663 w 247325"/>
              <a:gd name="connsiteY28" fmla="*/ 23187 h 309156"/>
              <a:gd name="connsiteX29" fmla="*/ 85018 w 247325"/>
              <a:gd name="connsiteY29" fmla="*/ 61831 h 309156"/>
              <a:gd name="connsiteX30" fmla="*/ 85018 w 247325"/>
              <a:gd name="connsiteY30" fmla="*/ 92747 h 309156"/>
              <a:gd name="connsiteX31" fmla="*/ 162307 w 247325"/>
              <a:gd name="connsiteY31" fmla="*/ 92747 h 309156"/>
              <a:gd name="connsiteX32" fmla="*/ 162307 w 247325"/>
              <a:gd name="connsiteY32" fmla="*/ 61831 h 309156"/>
              <a:gd name="connsiteX33" fmla="*/ 123663 w 247325"/>
              <a:gd name="connsiteY33" fmla="*/ 23187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25" h="309156">
                <a:moveTo>
                  <a:pt x="123663" y="0"/>
                </a:moveTo>
                <a:cubicBezTo>
                  <a:pt x="157811" y="0"/>
                  <a:pt x="185494" y="27683"/>
                  <a:pt x="185494" y="61831"/>
                </a:cubicBezTo>
                <a:lnTo>
                  <a:pt x="185494" y="92747"/>
                </a:lnTo>
                <a:lnTo>
                  <a:pt x="212545" y="92747"/>
                </a:lnTo>
                <a:cubicBezTo>
                  <a:pt x="231753" y="92747"/>
                  <a:pt x="247325" y="108319"/>
                  <a:pt x="247325" y="127527"/>
                </a:cubicBezTo>
                <a:lnTo>
                  <a:pt x="247325" y="274377"/>
                </a:lnTo>
                <a:cubicBezTo>
                  <a:pt x="247325" y="293584"/>
                  <a:pt x="231753" y="309157"/>
                  <a:pt x="212545" y="309157"/>
                </a:cubicBezTo>
                <a:lnTo>
                  <a:pt x="34780" y="309157"/>
                </a:lnTo>
                <a:cubicBezTo>
                  <a:pt x="15572" y="309157"/>
                  <a:pt x="0" y="293584"/>
                  <a:pt x="0" y="274377"/>
                </a:cubicBezTo>
                <a:lnTo>
                  <a:pt x="0" y="127527"/>
                </a:lnTo>
                <a:cubicBezTo>
                  <a:pt x="0" y="108319"/>
                  <a:pt x="15572" y="92747"/>
                  <a:pt x="34780" y="92747"/>
                </a:cubicBezTo>
                <a:lnTo>
                  <a:pt x="61831" y="92747"/>
                </a:lnTo>
                <a:lnTo>
                  <a:pt x="61831" y="61831"/>
                </a:lnTo>
                <a:cubicBezTo>
                  <a:pt x="61831" y="27683"/>
                  <a:pt x="89514" y="0"/>
                  <a:pt x="123663" y="0"/>
                </a:cubicBezTo>
                <a:close/>
                <a:moveTo>
                  <a:pt x="212545" y="115934"/>
                </a:moveTo>
                <a:lnTo>
                  <a:pt x="34780" y="115934"/>
                </a:lnTo>
                <a:cubicBezTo>
                  <a:pt x="28377" y="115934"/>
                  <a:pt x="23187" y="121124"/>
                  <a:pt x="23187" y="127527"/>
                </a:cubicBezTo>
                <a:lnTo>
                  <a:pt x="23187" y="274377"/>
                </a:lnTo>
                <a:cubicBezTo>
                  <a:pt x="23187" y="280779"/>
                  <a:pt x="28377" y="285970"/>
                  <a:pt x="34780" y="285970"/>
                </a:cubicBezTo>
                <a:lnTo>
                  <a:pt x="212545" y="285970"/>
                </a:lnTo>
                <a:cubicBezTo>
                  <a:pt x="218948" y="285970"/>
                  <a:pt x="224139" y="280779"/>
                  <a:pt x="224139" y="274377"/>
                </a:cubicBezTo>
                <a:lnTo>
                  <a:pt x="224139" y="127527"/>
                </a:lnTo>
                <a:cubicBezTo>
                  <a:pt x="224139" y="121124"/>
                  <a:pt x="218948" y="115934"/>
                  <a:pt x="212545" y="115934"/>
                </a:cubicBezTo>
                <a:close/>
                <a:moveTo>
                  <a:pt x="123664" y="177765"/>
                </a:moveTo>
                <a:cubicBezTo>
                  <a:pt x="136471" y="177765"/>
                  <a:pt x="146851" y="188147"/>
                  <a:pt x="146851" y="200952"/>
                </a:cubicBezTo>
                <a:cubicBezTo>
                  <a:pt x="146851" y="213757"/>
                  <a:pt x="136471" y="224139"/>
                  <a:pt x="123664" y="224139"/>
                </a:cubicBezTo>
                <a:cubicBezTo>
                  <a:pt x="110859" y="224139"/>
                  <a:pt x="100477" y="213757"/>
                  <a:pt x="100477" y="200952"/>
                </a:cubicBezTo>
                <a:cubicBezTo>
                  <a:pt x="100477" y="188147"/>
                  <a:pt x="110859" y="177765"/>
                  <a:pt x="123664" y="177765"/>
                </a:cubicBezTo>
                <a:close/>
                <a:moveTo>
                  <a:pt x="123663" y="23187"/>
                </a:moveTo>
                <a:cubicBezTo>
                  <a:pt x="102320" y="23187"/>
                  <a:pt x="85018" y="40489"/>
                  <a:pt x="85018" y="61831"/>
                </a:cubicBezTo>
                <a:lnTo>
                  <a:pt x="85018" y="92747"/>
                </a:lnTo>
                <a:lnTo>
                  <a:pt x="162307" y="92747"/>
                </a:lnTo>
                <a:lnTo>
                  <a:pt x="162307" y="61831"/>
                </a:lnTo>
                <a:cubicBezTo>
                  <a:pt x="162307" y="40489"/>
                  <a:pt x="145005" y="23187"/>
                  <a:pt x="123663" y="2318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43" name="TextBox 142">
            <a:extLst>
              <a:ext uri="{FF2B5EF4-FFF2-40B4-BE49-F238E27FC236}">
                <a16:creationId xmlns:a16="http://schemas.microsoft.com/office/drawing/2014/main" id="{6C2D52CF-AAB8-6197-0C74-A4256847978F}"/>
              </a:ext>
            </a:extLst>
          </p:cNvPr>
          <p:cNvSpPr txBox="1"/>
          <p:nvPr/>
        </p:nvSpPr>
        <p:spPr>
          <a:xfrm>
            <a:off x="6397501" y="2641515"/>
            <a:ext cx="2226035" cy="73866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Segoe UI Semibold" panose="020B0702040204020203" pitchFamily="34" charset="0"/>
              </a:rPr>
              <a:t>Privacy</a:t>
            </a:r>
            <a:br>
              <a:rPr kumimoji="0" lang="en-US" sz="2400" b="0" i="0" u="none" strike="noStrike" kern="1200" cap="none" spc="0" normalizeH="0" baseline="0" noProof="0">
                <a:ln>
                  <a:noFill/>
                </a:ln>
                <a:effectLst/>
                <a:uLnTx/>
                <a:uFillTx/>
                <a:latin typeface="+mj-lt"/>
                <a:ea typeface="+mn-ea"/>
                <a:cs typeface="Segoe UI Semibold" panose="020B0702040204020203" pitchFamily="34" charset="0"/>
              </a:rPr>
            </a:br>
            <a:r>
              <a:rPr kumimoji="0" lang="en-US" sz="2400" b="0" i="0" u="none" strike="noStrike" kern="1200" cap="none" spc="0" normalizeH="0" baseline="0" noProof="0">
                <a:ln>
                  <a:noFill/>
                </a:ln>
                <a:effectLst/>
                <a:uLnTx/>
                <a:uFillTx/>
                <a:latin typeface="+mj-lt"/>
                <a:ea typeface="+mn-ea"/>
                <a:cs typeface="Segoe UI Semibold" panose="020B0702040204020203" pitchFamily="34" charset="0"/>
              </a:rPr>
              <a:t>&amp; Security</a:t>
            </a:r>
          </a:p>
        </p:txBody>
      </p:sp>
      <p:sp>
        <p:nvSpPr>
          <p:cNvPr id="156" name="Graphic 31" descr="Icon of a group of three people">
            <a:extLst>
              <a:ext uri="{FF2B5EF4-FFF2-40B4-BE49-F238E27FC236}">
                <a16:creationId xmlns:a16="http://schemas.microsoft.com/office/drawing/2014/main" id="{B2AE72EC-FC30-E4C9-9227-001F8CF2A460}"/>
              </a:ext>
            </a:extLst>
          </p:cNvPr>
          <p:cNvSpPr/>
          <p:nvPr/>
        </p:nvSpPr>
        <p:spPr>
          <a:xfrm>
            <a:off x="10124691" y="1905188"/>
            <a:ext cx="419594" cy="377732"/>
          </a:xfrm>
          <a:custGeom>
            <a:avLst/>
            <a:gdLst>
              <a:gd name="connsiteX0" fmla="*/ 198244 w 311045"/>
              <a:gd name="connsiteY0" fmla="*/ 186583 h 280014"/>
              <a:gd name="connsiteX1" fmla="*/ 225454 w 311045"/>
              <a:gd name="connsiteY1" fmla="*/ 213793 h 280014"/>
              <a:gd name="connsiteX2" fmla="*/ 225437 w 311045"/>
              <a:gd name="connsiteY2" fmla="*/ 228752 h 280014"/>
              <a:gd name="connsiteX3" fmla="*/ 156524 w 311045"/>
              <a:gd name="connsiteY3" fmla="*/ 280014 h 280014"/>
              <a:gd name="connsiteX4" fmla="*/ 85517 w 311045"/>
              <a:gd name="connsiteY4" fmla="*/ 229342 h 280014"/>
              <a:gd name="connsiteX5" fmla="*/ 85517 w 311045"/>
              <a:gd name="connsiteY5" fmla="*/ 213793 h 280014"/>
              <a:gd name="connsiteX6" fmla="*/ 112727 w 311045"/>
              <a:gd name="connsiteY6" fmla="*/ 186583 h 280014"/>
              <a:gd name="connsiteX7" fmla="*/ 198244 w 311045"/>
              <a:gd name="connsiteY7" fmla="*/ 186583 h 280014"/>
              <a:gd name="connsiteX8" fmla="*/ 198244 w 311045"/>
              <a:gd name="connsiteY8" fmla="*/ 209906 h 280014"/>
              <a:gd name="connsiteX9" fmla="*/ 112727 w 311045"/>
              <a:gd name="connsiteY9" fmla="*/ 209906 h 280014"/>
              <a:gd name="connsiteX10" fmla="*/ 108840 w 311045"/>
              <a:gd name="connsiteY10" fmla="*/ 213793 h 280014"/>
              <a:gd name="connsiteX11" fmla="*/ 108840 w 311045"/>
              <a:gd name="connsiteY11" fmla="*/ 229342 h 280014"/>
              <a:gd name="connsiteX12" fmla="*/ 156524 w 311045"/>
              <a:gd name="connsiteY12" fmla="*/ 256692 h 280014"/>
              <a:gd name="connsiteX13" fmla="*/ 202132 w 311045"/>
              <a:gd name="connsiteY13" fmla="*/ 229373 h 280014"/>
              <a:gd name="connsiteX14" fmla="*/ 202132 w 311045"/>
              <a:gd name="connsiteY14" fmla="*/ 213793 h 280014"/>
              <a:gd name="connsiteX15" fmla="*/ 198244 w 311045"/>
              <a:gd name="connsiteY15" fmla="*/ 209906 h 280014"/>
              <a:gd name="connsiteX16" fmla="*/ 27210 w 311045"/>
              <a:gd name="connsiteY16" fmla="*/ 108840 h 280014"/>
              <a:gd name="connsiteX17" fmla="*/ 95251 w 311045"/>
              <a:gd name="connsiteY17" fmla="*/ 108842 h 280014"/>
              <a:gd name="connsiteX18" fmla="*/ 93292 w 311045"/>
              <a:gd name="connsiteY18" fmla="*/ 124389 h 280014"/>
              <a:gd name="connsiteX19" fmla="*/ 93771 w 311045"/>
              <a:gd name="connsiteY19" fmla="*/ 132152 h 280014"/>
              <a:gd name="connsiteX20" fmla="*/ 27210 w 311045"/>
              <a:gd name="connsiteY20" fmla="*/ 132163 h 280014"/>
              <a:gd name="connsiteX21" fmla="*/ 23323 w 311045"/>
              <a:gd name="connsiteY21" fmla="*/ 136050 h 280014"/>
              <a:gd name="connsiteX22" fmla="*/ 23323 w 311045"/>
              <a:gd name="connsiteY22" fmla="*/ 151599 h 280014"/>
              <a:gd name="connsiteX23" fmla="*/ 71007 w 311045"/>
              <a:gd name="connsiteY23" fmla="*/ 178949 h 280014"/>
              <a:gd name="connsiteX24" fmla="*/ 89783 w 311045"/>
              <a:gd name="connsiteY24" fmla="*/ 177747 h 280014"/>
              <a:gd name="connsiteX25" fmla="*/ 71542 w 311045"/>
              <a:gd name="connsiteY25" fmla="*/ 202259 h 280014"/>
              <a:gd name="connsiteX26" fmla="*/ 71007 w 311045"/>
              <a:gd name="connsiteY26" fmla="*/ 202272 h 280014"/>
              <a:gd name="connsiteX27" fmla="*/ 0 w 311045"/>
              <a:gd name="connsiteY27" fmla="*/ 151599 h 280014"/>
              <a:gd name="connsiteX28" fmla="*/ 0 w 311045"/>
              <a:gd name="connsiteY28" fmla="*/ 136050 h 280014"/>
              <a:gd name="connsiteX29" fmla="*/ 27210 w 311045"/>
              <a:gd name="connsiteY29" fmla="*/ 108840 h 280014"/>
              <a:gd name="connsiteX30" fmla="*/ 283762 w 311045"/>
              <a:gd name="connsiteY30" fmla="*/ 108840 h 280014"/>
              <a:gd name="connsiteX31" fmla="*/ 310972 w 311045"/>
              <a:gd name="connsiteY31" fmla="*/ 136050 h 280014"/>
              <a:gd name="connsiteX32" fmla="*/ 310955 w 311045"/>
              <a:gd name="connsiteY32" fmla="*/ 151009 h 280014"/>
              <a:gd name="connsiteX33" fmla="*/ 242042 w 311045"/>
              <a:gd name="connsiteY33" fmla="*/ 202272 h 280014"/>
              <a:gd name="connsiteX34" fmla="*/ 239425 w 311045"/>
              <a:gd name="connsiteY34" fmla="*/ 202245 h 280014"/>
              <a:gd name="connsiteX35" fmla="*/ 220484 w 311045"/>
              <a:gd name="connsiteY35" fmla="*/ 177266 h 280014"/>
              <a:gd name="connsiteX36" fmla="*/ 242042 w 311045"/>
              <a:gd name="connsiteY36" fmla="*/ 178949 h 280014"/>
              <a:gd name="connsiteX37" fmla="*/ 287649 w 311045"/>
              <a:gd name="connsiteY37" fmla="*/ 151630 h 280014"/>
              <a:gd name="connsiteX38" fmla="*/ 287649 w 311045"/>
              <a:gd name="connsiteY38" fmla="*/ 136050 h 280014"/>
              <a:gd name="connsiteX39" fmla="*/ 283762 w 311045"/>
              <a:gd name="connsiteY39" fmla="*/ 132163 h 280014"/>
              <a:gd name="connsiteX40" fmla="*/ 217201 w 311045"/>
              <a:gd name="connsiteY40" fmla="*/ 132151 h 280014"/>
              <a:gd name="connsiteX41" fmla="*/ 217680 w 311045"/>
              <a:gd name="connsiteY41" fmla="*/ 124389 h 280014"/>
              <a:gd name="connsiteX42" fmla="*/ 215721 w 311045"/>
              <a:gd name="connsiteY42" fmla="*/ 108842 h 280014"/>
              <a:gd name="connsiteX43" fmla="*/ 283762 w 311045"/>
              <a:gd name="connsiteY43" fmla="*/ 108840 h 280014"/>
              <a:gd name="connsiteX44" fmla="*/ 155486 w 311045"/>
              <a:gd name="connsiteY44" fmla="*/ 77743 h 280014"/>
              <a:gd name="connsiteX45" fmla="*/ 202132 w 311045"/>
              <a:gd name="connsiteY45" fmla="*/ 124389 h 280014"/>
              <a:gd name="connsiteX46" fmla="*/ 155486 w 311045"/>
              <a:gd name="connsiteY46" fmla="*/ 171034 h 280014"/>
              <a:gd name="connsiteX47" fmla="*/ 108840 w 311045"/>
              <a:gd name="connsiteY47" fmla="*/ 124389 h 280014"/>
              <a:gd name="connsiteX48" fmla="*/ 155486 w 311045"/>
              <a:gd name="connsiteY48" fmla="*/ 77743 h 280014"/>
              <a:gd name="connsiteX49" fmla="*/ 155486 w 311045"/>
              <a:gd name="connsiteY49" fmla="*/ 101066 h 280014"/>
              <a:gd name="connsiteX50" fmla="*/ 132163 w 311045"/>
              <a:gd name="connsiteY50" fmla="*/ 124389 h 280014"/>
              <a:gd name="connsiteX51" fmla="*/ 155486 w 311045"/>
              <a:gd name="connsiteY51" fmla="*/ 147712 h 280014"/>
              <a:gd name="connsiteX52" fmla="*/ 178809 w 311045"/>
              <a:gd name="connsiteY52" fmla="*/ 124389 h 280014"/>
              <a:gd name="connsiteX53" fmla="*/ 155486 w 311045"/>
              <a:gd name="connsiteY53" fmla="*/ 101066 h 280014"/>
              <a:gd name="connsiteX54" fmla="*/ 69969 w 311045"/>
              <a:gd name="connsiteY54" fmla="*/ 0 h 280014"/>
              <a:gd name="connsiteX55" fmla="*/ 116614 w 311045"/>
              <a:gd name="connsiteY55" fmla="*/ 46646 h 280014"/>
              <a:gd name="connsiteX56" fmla="*/ 69969 w 311045"/>
              <a:gd name="connsiteY56" fmla="*/ 93292 h 280014"/>
              <a:gd name="connsiteX57" fmla="*/ 23323 w 311045"/>
              <a:gd name="connsiteY57" fmla="*/ 46646 h 280014"/>
              <a:gd name="connsiteX58" fmla="*/ 69969 w 311045"/>
              <a:gd name="connsiteY58" fmla="*/ 0 h 280014"/>
              <a:gd name="connsiteX59" fmla="*/ 241003 w 311045"/>
              <a:gd name="connsiteY59" fmla="*/ 0 h 280014"/>
              <a:gd name="connsiteX60" fmla="*/ 287649 w 311045"/>
              <a:gd name="connsiteY60" fmla="*/ 46646 h 280014"/>
              <a:gd name="connsiteX61" fmla="*/ 241003 w 311045"/>
              <a:gd name="connsiteY61" fmla="*/ 93292 h 280014"/>
              <a:gd name="connsiteX62" fmla="*/ 194357 w 311045"/>
              <a:gd name="connsiteY62" fmla="*/ 46646 h 280014"/>
              <a:gd name="connsiteX63" fmla="*/ 241003 w 311045"/>
              <a:gd name="connsiteY63" fmla="*/ 0 h 280014"/>
              <a:gd name="connsiteX64" fmla="*/ 69969 w 311045"/>
              <a:gd name="connsiteY64" fmla="*/ 23323 h 280014"/>
              <a:gd name="connsiteX65" fmla="*/ 46646 w 311045"/>
              <a:gd name="connsiteY65" fmla="*/ 46646 h 280014"/>
              <a:gd name="connsiteX66" fmla="*/ 69969 w 311045"/>
              <a:gd name="connsiteY66" fmla="*/ 69969 h 280014"/>
              <a:gd name="connsiteX67" fmla="*/ 93292 w 311045"/>
              <a:gd name="connsiteY67" fmla="*/ 46646 h 280014"/>
              <a:gd name="connsiteX68" fmla="*/ 69969 w 311045"/>
              <a:gd name="connsiteY68" fmla="*/ 23323 h 280014"/>
              <a:gd name="connsiteX69" fmla="*/ 241003 w 311045"/>
              <a:gd name="connsiteY69" fmla="*/ 23323 h 280014"/>
              <a:gd name="connsiteX70" fmla="*/ 217680 w 311045"/>
              <a:gd name="connsiteY70" fmla="*/ 46646 h 280014"/>
              <a:gd name="connsiteX71" fmla="*/ 241003 w 311045"/>
              <a:gd name="connsiteY71" fmla="*/ 69969 h 280014"/>
              <a:gd name="connsiteX72" fmla="*/ 264326 w 311045"/>
              <a:gd name="connsiteY72" fmla="*/ 46646 h 280014"/>
              <a:gd name="connsiteX73" fmla="*/ 241003 w 311045"/>
              <a:gd name="connsiteY73" fmla="*/ 23323 h 2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1045" h="280014">
                <a:moveTo>
                  <a:pt x="198244" y="186583"/>
                </a:moveTo>
                <a:cubicBezTo>
                  <a:pt x="213272" y="186583"/>
                  <a:pt x="225454" y="198765"/>
                  <a:pt x="225454" y="213793"/>
                </a:cubicBezTo>
                <a:lnTo>
                  <a:pt x="225437" y="228752"/>
                </a:lnTo>
                <a:cubicBezTo>
                  <a:pt x="227252" y="262790"/>
                  <a:pt x="201943" y="280014"/>
                  <a:pt x="156524" y="280014"/>
                </a:cubicBezTo>
                <a:cubicBezTo>
                  <a:pt x="111295" y="280014"/>
                  <a:pt x="85517" y="263070"/>
                  <a:pt x="85517" y="229342"/>
                </a:cubicBezTo>
                <a:lnTo>
                  <a:pt x="85517" y="213793"/>
                </a:lnTo>
                <a:cubicBezTo>
                  <a:pt x="85517" y="198765"/>
                  <a:pt x="97700" y="186583"/>
                  <a:pt x="112727" y="186583"/>
                </a:cubicBezTo>
                <a:lnTo>
                  <a:pt x="198244" y="186583"/>
                </a:lnTo>
                <a:close/>
                <a:moveTo>
                  <a:pt x="198244" y="209906"/>
                </a:moveTo>
                <a:lnTo>
                  <a:pt x="112727" y="209906"/>
                </a:lnTo>
                <a:cubicBezTo>
                  <a:pt x="110580" y="209906"/>
                  <a:pt x="108840" y="211646"/>
                  <a:pt x="108840" y="213793"/>
                </a:cubicBezTo>
                <a:lnTo>
                  <a:pt x="108840" y="229342"/>
                </a:lnTo>
                <a:cubicBezTo>
                  <a:pt x="108840" y="247630"/>
                  <a:pt x="122627" y="256692"/>
                  <a:pt x="156524" y="256692"/>
                </a:cubicBezTo>
                <a:cubicBezTo>
                  <a:pt x="190232" y="256692"/>
                  <a:pt x="203103" y="247930"/>
                  <a:pt x="202132" y="229373"/>
                </a:cubicBezTo>
                <a:lnTo>
                  <a:pt x="202132" y="213793"/>
                </a:lnTo>
                <a:cubicBezTo>
                  <a:pt x="202132" y="211646"/>
                  <a:pt x="200392" y="209906"/>
                  <a:pt x="198244" y="209906"/>
                </a:cubicBezTo>
                <a:close/>
                <a:moveTo>
                  <a:pt x="27210" y="108840"/>
                </a:moveTo>
                <a:lnTo>
                  <a:pt x="95251" y="108842"/>
                </a:lnTo>
                <a:cubicBezTo>
                  <a:pt x="93972" y="113811"/>
                  <a:pt x="93292" y="119020"/>
                  <a:pt x="93292" y="124389"/>
                </a:cubicBezTo>
                <a:cubicBezTo>
                  <a:pt x="93292" y="127018"/>
                  <a:pt x="93455" y="129610"/>
                  <a:pt x="93771" y="132152"/>
                </a:cubicBezTo>
                <a:lnTo>
                  <a:pt x="27210" y="132163"/>
                </a:lnTo>
                <a:cubicBezTo>
                  <a:pt x="25063" y="132163"/>
                  <a:pt x="23323" y="133903"/>
                  <a:pt x="23323" y="136050"/>
                </a:cubicBezTo>
                <a:lnTo>
                  <a:pt x="23323" y="151599"/>
                </a:lnTo>
                <a:cubicBezTo>
                  <a:pt x="23323" y="169887"/>
                  <a:pt x="37109" y="178949"/>
                  <a:pt x="71007" y="178949"/>
                </a:cubicBezTo>
                <a:cubicBezTo>
                  <a:pt x="78189" y="178949"/>
                  <a:pt x="84425" y="178552"/>
                  <a:pt x="89783" y="177747"/>
                </a:cubicBezTo>
                <a:cubicBezTo>
                  <a:pt x="80995" y="183313"/>
                  <a:pt x="74407" y="192009"/>
                  <a:pt x="71542" y="202259"/>
                </a:cubicBezTo>
                <a:lnTo>
                  <a:pt x="71007" y="202272"/>
                </a:lnTo>
                <a:cubicBezTo>
                  <a:pt x="25777" y="202272"/>
                  <a:pt x="0" y="185327"/>
                  <a:pt x="0" y="151599"/>
                </a:cubicBezTo>
                <a:lnTo>
                  <a:pt x="0" y="136050"/>
                </a:lnTo>
                <a:cubicBezTo>
                  <a:pt x="0" y="121022"/>
                  <a:pt x="12182" y="108840"/>
                  <a:pt x="27210" y="108840"/>
                </a:cubicBezTo>
                <a:close/>
                <a:moveTo>
                  <a:pt x="283762" y="108840"/>
                </a:moveTo>
                <a:cubicBezTo>
                  <a:pt x="298789" y="108840"/>
                  <a:pt x="310972" y="121022"/>
                  <a:pt x="310972" y="136050"/>
                </a:cubicBezTo>
                <a:lnTo>
                  <a:pt x="310955" y="151009"/>
                </a:lnTo>
                <a:cubicBezTo>
                  <a:pt x="312769" y="185047"/>
                  <a:pt x="287461" y="202272"/>
                  <a:pt x="242042" y="202272"/>
                </a:cubicBezTo>
                <a:lnTo>
                  <a:pt x="239425" y="202245"/>
                </a:lnTo>
                <a:cubicBezTo>
                  <a:pt x="236480" y="191717"/>
                  <a:pt x="229606" y="182831"/>
                  <a:pt x="220484" y="177266"/>
                </a:cubicBezTo>
                <a:cubicBezTo>
                  <a:pt x="226496" y="178394"/>
                  <a:pt x="233653" y="178949"/>
                  <a:pt x="242042" y="178949"/>
                </a:cubicBezTo>
                <a:cubicBezTo>
                  <a:pt x="275749" y="178949"/>
                  <a:pt x="288621" y="170187"/>
                  <a:pt x="287649" y="151630"/>
                </a:cubicBezTo>
                <a:lnTo>
                  <a:pt x="287649" y="136050"/>
                </a:lnTo>
                <a:cubicBezTo>
                  <a:pt x="287649" y="133903"/>
                  <a:pt x="285909" y="132163"/>
                  <a:pt x="283762" y="132163"/>
                </a:cubicBezTo>
                <a:lnTo>
                  <a:pt x="217201" y="132151"/>
                </a:lnTo>
                <a:cubicBezTo>
                  <a:pt x="217517" y="129608"/>
                  <a:pt x="217680" y="127018"/>
                  <a:pt x="217680" y="124389"/>
                </a:cubicBezTo>
                <a:cubicBezTo>
                  <a:pt x="217680" y="119020"/>
                  <a:pt x="217001" y="113811"/>
                  <a:pt x="215721" y="108842"/>
                </a:cubicBezTo>
                <a:lnTo>
                  <a:pt x="283762" y="108840"/>
                </a:lnTo>
                <a:close/>
                <a:moveTo>
                  <a:pt x="155486" y="77743"/>
                </a:moveTo>
                <a:cubicBezTo>
                  <a:pt x="181248" y="77743"/>
                  <a:pt x="202132" y="98627"/>
                  <a:pt x="202132" y="124389"/>
                </a:cubicBezTo>
                <a:cubicBezTo>
                  <a:pt x="202132" y="150151"/>
                  <a:pt x="181248" y="171034"/>
                  <a:pt x="155486" y="171034"/>
                </a:cubicBezTo>
                <a:cubicBezTo>
                  <a:pt x="129723" y="171034"/>
                  <a:pt x="108840" y="150151"/>
                  <a:pt x="108840" y="124389"/>
                </a:cubicBezTo>
                <a:cubicBezTo>
                  <a:pt x="108840" y="98627"/>
                  <a:pt x="129723" y="77743"/>
                  <a:pt x="155486" y="77743"/>
                </a:cubicBezTo>
                <a:close/>
                <a:moveTo>
                  <a:pt x="155486" y="101066"/>
                </a:moveTo>
                <a:cubicBezTo>
                  <a:pt x="142605" y="101066"/>
                  <a:pt x="132163" y="111508"/>
                  <a:pt x="132163" y="124389"/>
                </a:cubicBezTo>
                <a:cubicBezTo>
                  <a:pt x="132163" y="137269"/>
                  <a:pt x="142605" y="147712"/>
                  <a:pt x="155486" y="147712"/>
                </a:cubicBezTo>
                <a:cubicBezTo>
                  <a:pt x="168366" y="147712"/>
                  <a:pt x="178809" y="137269"/>
                  <a:pt x="178809" y="124389"/>
                </a:cubicBezTo>
                <a:cubicBezTo>
                  <a:pt x="178809" y="111508"/>
                  <a:pt x="168366" y="101066"/>
                  <a:pt x="155486" y="101066"/>
                </a:cubicBezTo>
                <a:close/>
                <a:moveTo>
                  <a:pt x="69969" y="0"/>
                </a:moveTo>
                <a:cubicBezTo>
                  <a:pt x="95730" y="0"/>
                  <a:pt x="116614" y="20884"/>
                  <a:pt x="116614" y="46646"/>
                </a:cubicBezTo>
                <a:cubicBezTo>
                  <a:pt x="116614" y="72407"/>
                  <a:pt x="95730" y="93292"/>
                  <a:pt x="69969" y="93292"/>
                </a:cubicBezTo>
                <a:cubicBezTo>
                  <a:pt x="44207" y="93292"/>
                  <a:pt x="23323" y="72407"/>
                  <a:pt x="23323" y="46646"/>
                </a:cubicBezTo>
                <a:cubicBezTo>
                  <a:pt x="23323" y="20884"/>
                  <a:pt x="44207" y="0"/>
                  <a:pt x="69969" y="0"/>
                </a:cubicBezTo>
                <a:close/>
                <a:moveTo>
                  <a:pt x="241003" y="0"/>
                </a:moveTo>
                <a:cubicBezTo>
                  <a:pt x="266766" y="0"/>
                  <a:pt x="287649" y="20884"/>
                  <a:pt x="287649" y="46646"/>
                </a:cubicBezTo>
                <a:cubicBezTo>
                  <a:pt x="287649" y="72407"/>
                  <a:pt x="266766" y="93292"/>
                  <a:pt x="241003" y="93292"/>
                </a:cubicBezTo>
                <a:cubicBezTo>
                  <a:pt x="215241" y="93292"/>
                  <a:pt x="194357" y="72407"/>
                  <a:pt x="194357" y="46646"/>
                </a:cubicBezTo>
                <a:cubicBezTo>
                  <a:pt x="194357" y="20884"/>
                  <a:pt x="215241" y="0"/>
                  <a:pt x="241003" y="0"/>
                </a:cubicBezTo>
                <a:close/>
                <a:moveTo>
                  <a:pt x="69969" y="23323"/>
                </a:moveTo>
                <a:cubicBezTo>
                  <a:pt x="57088" y="23323"/>
                  <a:pt x="46646" y="33765"/>
                  <a:pt x="46646" y="46646"/>
                </a:cubicBezTo>
                <a:cubicBezTo>
                  <a:pt x="46646" y="59527"/>
                  <a:pt x="57088" y="69969"/>
                  <a:pt x="69969" y="69969"/>
                </a:cubicBezTo>
                <a:cubicBezTo>
                  <a:pt x="82850" y="69969"/>
                  <a:pt x="93292" y="59527"/>
                  <a:pt x="93292" y="46646"/>
                </a:cubicBezTo>
                <a:cubicBezTo>
                  <a:pt x="93292" y="33765"/>
                  <a:pt x="82850" y="23323"/>
                  <a:pt x="69969" y="23323"/>
                </a:cubicBezTo>
                <a:close/>
                <a:moveTo>
                  <a:pt x="241003" y="23323"/>
                </a:moveTo>
                <a:cubicBezTo>
                  <a:pt x="228123" y="23323"/>
                  <a:pt x="217680" y="33765"/>
                  <a:pt x="217680" y="46646"/>
                </a:cubicBezTo>
                <a:cubicBezTo>
                  <a:pt x="217680" y="59527"/>
                  <a:pt x="228123" y="69969"/>
                  <a:pt x="241003" y="69969"/>
                </a:cubicBezTo>
                <a:cubicBezTo>
                  <a:pt x="253883" y="69969"/>
                  <a:pt x="264326" y="59527"/>
                  <a:pt x="264326" y="46646"/>
                </a:cubicBezTo>
                <a:cubicBezTo>
                  <a:pt x="264326" y="33765"/>
                  <a:pt x="253883" y="23323"/>
                  <a:pt x="241003" y="23323"/>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58" name="TextBox 157">
            <a:extLst>
              <a:ext uri="{FF2B5EF4-FFF2-40B4-BE49-F238E27FC236}">
                <a16:creationId xmlns:a16="http://schemas.microsoft.com/office/drawing/2014/main" id="{9C68DAA7-52D2-2218-9F49-BCAB0AFCCC6A}"/>
              </a:ext>
            </a:extLst>
          </p:cNvPr>
          <p:cNvSpPr txBox="1"/>
          <p:nvPr/>
        </p:nvSpPr>
        <p:spPr>
          <a:xfrm>
            <a:off x="9221470" y="2641515"/>
            <a:ext cx="2226035" cy="369332"/>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Segoe UI Semibold" panose="020B0702040204020203" pitchFamily="34" charset="0"/>
              </a:rPr>
              <a:t>Inclusiveness</a:t>
            </a:r>
          </a:p>
        </p:txBody>
      </p:sp>
      <p:sp>
        <p:nvSpPr>
          <p:cNvPr id="167" name="Graphic 12" descr="Icon of an eyeball">
            <a:extLst>
              <a:ext uri="{FF2B5EF4-FFF2-40B4-BE49-F238E27FC236}">
                <a16:creationId xmlns:a16="http://schemas.microsoft.com/office/drawing/2014/main" id="{CB98B9E8-9ECE-CA79-B254-1D7F4817A992}"/>
              </a:ext>
            </a:extLst>
          </p:cNvPr>
          <p:cNvSpPr>
            <a:spLocks noChangeAspect="1"/>
          </p:cNvSpPr>
          <p:nvPr/>
        </p:nvSpPr>
        <p:spPr>
          <a:xfrm>
            <a:off x="4337347" y="4272610"/>
            <a:ext cx="441374" cy="261086"/>
          </a:xfrm>
          <a:custGeom>
            <a:avLst/>
            <a:gdLst>
              <a:gd name="connsiteX0" fmla="*/ 163224 w 326425"/>
              <a:gd name="connsiteY0" fmla="*/ 58821 h 193092"/>
              <a:gd name="connsiteX1" fmla="*/ 230359 w 326425"/>
              <a:gd name="connsiteY1" fmla="*/ 125957 h 193092"/>
              <a:gd name="connsiteX2" fmla="*/ 163224 w 326425"/>
              <a:gd name="connsiteY2" fmla="*/ 193092 h 193092"/>
              <a:gd name="connsiteX3" fmla="*/ 96087 w 326425"/>
              <a:gd name="connsiteY3" fmla="*/ 125957 h 193092"/>
              <a:gd name="connsiteX4" fmla="*/ 163224 w 326425"/>
              <a:gd name="connsiteY4" fmla="*/ 58821 h 193092"/>
              <a:gd name="connsiteX5" fmla="*/ 163224 w 326425"/>
              <a:gd name="connsiteY5" fmla="*/ 83997 h 193092"/>
              <a:gd name="connsiteX6" fmla="*/ 121263 w 326425"/>
              <a:gd name="connsiteY6" fmla="*/ 125957 h 193092"/>
              <a:gd name="connsiteX7" fmla="*/ 163224 w 326425"/>
              <a:gd name="connsiteY7" fmla="*/ 167916 h 193092"/>
              <a:gd name="connsiteX8" fmla="*/ 205183 w 326425"/>
              <a:gd name="connsiteY8" fmla="*/ 125957 h 193092"/>
              <a:gd name="connsiteX9" fmla="*/ 163224 w 326425"/>
              <a:gd name="connsiteY9" fmla="*/ 83997 h 193092"/>
              <a:gd name="connsiteX10" fmla="*/ 163224 w 326425"/>
              <a:gd name="connsiteY10" fmla="*/ 0 h 193092"/>
              <a:gd name="connsiteX11" fmla="*/ 326046 w 326425"/>
              <a:gd name="connsiteY11" fmla="*/ 126960 h 193092"/>
              <a:gd name="connsiteX12" fmla="*/ 316892 w 326425"/>
              <a:gd name="connsiteY12" fmla="*/ 142229 h 193092"/>
              <a:gd name="connsiteX13" fmla="*/ 301624 w 326425"/>
              <a:gd name="connsiteY13" fmla="*/ 133073 h 193092"/>
              <a:gd name="connsiteX14" fmla="*/ 163224 w 326425"/>
              <a:gd name="connsiteY14" fmla="*/ 25176 h 193092"/>
              <a:gd name="connsiteX15" fmla="*/ 24804 w 326425"/>
              <a:gd name="connsiteY15" fmla="*/ 133150 h 193092"/>
              <a:gd name="connsiteX16" fmla="*/ 9541 w 326425"/>
              <a:gd name="connsiteY16" fmla="*/ 142313 h 193092"/>
              <a:gd name="connsiteX17" fmla="*/ 378 w 326425"/>
              <a:gd name="connsiteY17" fmla="*/ 127049 h 193092"/>
              <a:gd name="connsiteX18" fmla="*/ 163224 w 326425"/>
              <a:gd name="connsiteY18" fmla="*/ 0 h 19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425" h="193092">
                <a:moveTo>
                  <a:pt x="163224" y="58821"/>
                </a:moveTo>
                <a:cubicBezTo>
                  <a:pt x="200301" y="58821"/>
                  <a:pt x="230359" y="88879"/>
                  <a:pt x="230359" y="125957"/>
                </a:cubicBezTo>
                <a:cubicBezTo>
                  <a:pt x="230359" y="163036"/>
                  <a:pt x="200301" y="193092"/>
                  <a:pt x="163224" y="193092"/>
                </a:cubicBezTo>
                <a:cubicBezTo>
                  <a:pt x="126145" y="193092"/>
                  <a:pt x="96087" y="163036"/>
                  <a:pt x="96087" y="125957"/>
                </a:cubicBezTo>
                <a:cubicBezTo>
                  <a:pt x="96087" y="88879"/>
                  <a:pt x="126145" y="58821"/>
                  <a:pt x="163224" y="58821"/>
                </a:cubicBezTo>
                <a:close/>
                <a:moveTo>
                  <a:pt x="163224" y="83997"/>
                </a:moveTo>
                <a:cubicBezTo>
                  <a:pt x="140050" y="83997"/>
                  <a:pt x="121263" y="102783"/>
                  <a:pt x="121263" y="125957"/>
                </a:cubicBezTo>
                <a:cubicBezTo>
                  <a:pt x="121263" y="149130"/>
                  <a:pt x="140050" y="167916"/>
                  <a:pt x="163224" y="167916"/>
                </a:cubicBezTo>
                <a:cubicBezTo>
                  <a:pt x="186397" y="167916"/>
                  <a:pt x="205183" y="149130"/>
                  <a:pt x="205183" y="125957"/>
                </a:cubicBezTo>
                <a:cubicBezTo>
                  <a:pt x="205183" y="102783"/>
                  <a:pt x="186397" y="83997"/>
                  <a:pt x="163224" y="83997"/>
                </a:cubicBezTo>
                <a:close/>
                <a:moveTo>
                  <a:pt x="163224" y="0"/>
                </a:moveTo>
                <a:cubicBezTo>
                  <a:pt x="240656" y="0"/>
                  <a:pt x="307500" y="52870"/>
                  <a:pt x="326046" y="126960"/>
                </a:cubicBezTo>
                <a:cubicBezTo>
                  <a:pt x="327734" y="133704"/>
                  <a:pt x="323636" y="140540"/>
                  <a:pt x="316892" y="142229"/>
                </a:cubicBezTo>
                <a:cubicBezTo>
                  <a:pt x="310147" y="143915"/>
                  <a:pt x="303312" y="139818"/>
                  <a:pt x="301624" y="133073"/>
                </a:cubicBezTo>
                <a:cubicBezTo>
                  <a:pt x="285865" y="70123"/>
                  <a:pt x="229038" y="25176"/>
                  <a:pt x="163224" y="25176"/>
                </a:cubicBezTo>
                <a:cubicBezTo>
                  <a:pt x="97379" y="25176"/>
                  <a:pt x="40534" y="70161"/>
                  <a:pt x="24804" y="133150"/>
                </a:cubicBezTo>
                <a:cubicBezTo>
                  <a:pt x="23119" y="139894"/>
                  <a:pt x="16286" y="143996"/>
                  <a:pt x="9541" y="142313"/>
                </a:cubicBezTo>
                <a:cubicBezTo>
                  <a:pt x="2796" y="140627"/>
                  <a:pt x="-1306" y="133795"/>
                  <a:pt x="378" y="127049"/>
                </a:cubicBezTo>
                <a:cubicBezTo>
                  <a:pt x="18892" y="52915"/>
                  <a:pt x="85757" y="0"/>
                  <a:pt x="163224" y="0"/>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69" name="TextBox 168">
            <a:extLst>
              <a:ext uri="{FF2B5EF4-FFF2-40B4-BE49-F238E27FC236}">
                <a16:creationId xmlns:a16="http://schemas.microsoft.com/office/drawing/2014/main" id="{8B343280-7C6C-C1F3-E897-B0746B860B08}"/>
              </a:ext>
            </a:extLst>
          </p:cNvPr>
          <p:cNvSpPr txBox="1"/>
          <p:nvPr/>
        </p:nvSpPr>
        <p:spPr>
          <a:xfrm>
            <a:off x="5370035" y="4218488"/>
            <a:ext cx="2510747" cy="369332"/>
          </a:xfrm>
          <a:prstGeom prst="rect">
            <a:avLst/>
          </a:prstGeom>
          <a:noFill/>
        </p:spPr>
        <p:txBody>
          <a:bodyPr wrap="square" lIns="0" tIns="0" rIns="0" bIns="0" rtlCol="0" anchor="ctr">
            <a:spAutoFit/>
          </a:bodyPr>
          <a:lstStyle>
            <a:defPPr>
              <a:defRPr lang="en-US"/>
            </a:defPPr>
            <a:lvl1pPr marR="0" lvl="0" indent="0" algn="ctr" fontAlgn="auto">
              <a:lnSpc>
                <a:spcPct val="90000"/>
              </a:lnSpc>
              <a:spcBef>
                <a:spcPts val="0"/>
              </a:spcBef>
              <a:spcAft>
                <a:spcPts val="0"/>
              </a:spcAft>
              <a:buClrTx/>
              <a:buSzTx/>
              <a:buFontTx/>
              <a:buNone/>
              <a:tabLst/>
              <a:defRPr kumimoji="0" sz="2400" b="0" i="0" u="none" strike="noStrike" cap="none" spc="0" normalizeH="0" baseline="0">
                <a:ln>
                  <a:noFill/>
                </a:ln>
                <a:effectLst/>
                <a:uLnTx/>
                <a:uFillTx/>
                <a:latin typeface="+mj-lt"/>
                <a:cs typeface="Segoe UI Semibold" panose="020B0702040204020203" pitchFamily="34" charset="0"/>
              </a:defRPr>
            </a:lvl1pPr>
          </a:lstStyle>
          <a:p>
            <a:pPr algn="l">
              <a:lnSpc>
                <a:spcPct val="100000"/>
              </a:lnSpc>
            </a:pPr>
            <a:r>
              <a:rPr lang="en-US"/>
              <a:t>Transparency</a:t>
            </a:r>
          </a:p>
        </p:txBody>
      </p:sp>
      <p:sp>
        <p:nvSpPr>
          <p:cNvPr id="175" name="Graphic 37" descr="Icon of a handshake">
            <a:extLst>
              <a:ext uri="{FF2B5EF4-FFF2-40B4-BE49-F238E27FC236}">
                <a16:creationId xmlns:a16="http://schemas.microsoft.com/office/drawing/2014/main" id="{8ED52358-9A56-1903-DC03-8B809704BDBB}"/>
              </a:ext>
            </a:extLst>
          </p:cNvPr>
          <p:cNvSpPr/>
          <p:nvPr/>
        </p:nvSpPr>
        <p:spPr>
          <a:xfrm>
            <a:off x="4316285" y="5531930"/>
            <a:ext cx="483496" cy="437070"/>
          </a:xfrm>
          <a:custGeom>
            <a:avLst/>
            <a:gdLst>
              <a:gd name="connsiteX0" fmla="*/ 143312 w 279350"/>
              <a:gd name="connsiteY0" fmla="*/ 1 h 252526"/>
              <a:gd name="connsiteX1" fmla="*/ 135192 w 279350"/>
              <a:gd name="connsiteY1" fmla="*/ 3864 h 252526"/>
              <a:gd name="connsiteX2" fmla="*/ 134380 w 279350"/>
              <a:gd name="connsiteY2" fmla="*/ 4466 h 252526"/>
              <a:gd name="connsiteX3" fmla="*/ 46663 w 279350"/>
              <a:gd name="connsiteY3" fmla="*/ 26207 h 252526"/>
              <a:gd name="connsiteX4" fmla="*/ 22361 w 279350"/>
              <a:gd name="connsiteY4" fmla="*/ 103340 h 252526"/>
              <a:gd name="connsiteX5" fmla="*/ 22151 w 279350"/>
              <a:gd name="connsiteY5" fmla="*/ 103550 h 252526"/>
              <a:gd name="connsiteX6" fmla="*/ 8741 w 279350"/>
              <a:gd name="connsiteY6" fmla="*/ 116863 h 252526"/>
              <a:gd name="connsiteX7" fmla="*/ 8546 w 279350"/>
              <a:gd name="connsiteY7" fmla="*/ 158595 h 252526"/>
              <a:gd name="connsiteX8" fmla="*/ 8741 w 279350"/>
              <a:gd name="connsiteY8" fmla="*/ 158790 h 252526"/>
              <a:gd name="connsiteX9" fmla="*/ 33841 w 279350"/>
              <a:gd name="connsiteY9" fmla="*/ 167203 h 252526"/>
              <a:gd name="connsiteX10" fmla="*/ 60200 w 279350"/>
              <a:gd name="connsiteY10" fmla="*/ 189014 h 252526"/>
              <a:gd name="connsiteX11" fmla="*/ 88436 w 279350"/>
              <a:gd name="connsiteY11" fmla="*/ 216199 h 252526"/>
              <a:gd name="connsiteX12" fmla="*/ 97143 w 279350"/>
              <a:gd name="connsiteY12" fmla="*/ 235672 h 252526"/>
              <a:gd name="connsiteX13" fmla="*/ 136158 w 279350"/>
              <a:gd name="connsiteY13" fmla="*/ 238430 h 252526"/>
              <a:gd name="connsiteX14" fmla="*/ 141576 w 279350"/>
              <a:gd name="connsiteY14" fmla="*/ 243805 h 252526"/>
              <a:gd name="connsiteX15" fmla="*/ 183964 w 279350"/>
              <a:gd name="connsiteY15" fmla="*/ 243805 h 252526"/>
              <a:gd name="connsiteX16" fmla="*/ 192644 w 279350"/>
              <a:gd name="connsiteY16" fmla="*/ 225355 h 252526"/>
              <a:gd name="connsiteX17" fmla="*/ 219802 w 279350"/>
              <a:gd name="connsiteY17" fmla="*/ 198309 h 252526"/>
              <a:gd name="connsiteX18" fmla="*/ 245979 w 279350"/>
              <a:gd name="connsiteY18" fmla="*/ 175855 h 252526"/>
              <a:gd name="connsiteX19" fmla="*/ 270617 w 279350"/>
              <a:gd name="connsiteY19" fmla="*/ 167371 h 252526"/>
              <a:gd name="connsiteX20" fmla="*/ 270798 w 279350"/>
              <a:gd name="connsiteY20" fmla="*/ 125639 h 252526"/>
              <a:gd name="connsiteX21" fmla="*/ 270617 w 279350"/>
              <a:gd name="connsiteY21" fmla="*/ 125459 h 252526"/>
              <a:gd name="connsiteX22" fmla="*/ 258956 w 279350"/>
              <a:gd name="connsiteY22" fmla="*/ 113854 h 252526"/>
              <a:gd name="connsiteX23" fmla="*/ 261364 w 279350"/>
              <a:gd name="connsiteY23" fmla="*/ 104530 h 252526"/>
              <a:gd name="connsiteX24" fmla="*/ 254015 w 279350"/>
              <a:gd name="connsiteY24" fmla="*/ 44293 h 252526"/>
              <a:gd name="connsiteX25" fmla="*/ 179779 w 279350"/>
              <a:gd name="connsiteY25" fmla="*/ 57 h 252526"/>
              <a:gd name="connsiteX26" fmla="*/ 157283 w 279350"/>
              <a:gd name="connsiteY26" fmla="*/ 57 h 252526"/>
              <a:gd name="connsiteX27" fmla="*/ 154399 w 279350"/>
              <a:gd name="connsiteY27" fmla="*/ 1 h 252526"/>
              <a:gd name="connsiteX28" fmla="*/ 143326 w 279350"/>
              <a:gd name="connsiteY28" fmla="*/ 1 h 252526"/>
              <a:gd name="connsiteX29" fmla="*/ 184258 w 279350"/>
              <a:gd name="connsiteY29" fmla="*/ 69225 h 252526"/>
              <a:gd name="connsiteX30" fmla="*/ 232751 w 279350"/>
              <a:gd name="connsiteY30" fmla="*/ 117409 h 252526"/>
              <a:gd name="connsiteX31" fmla="*/ 232793 w 279350"/>
              <a:gd name="connsiteY31" fmla="*/ 117465 h 252526"/>
              <a:gd name="connsiteX32" fmla="*/ 232989 w 279350"/>
              <a:gd name="connsiteY32" fmla="*/ 117647 h 252526"/>
              <a:gd name="connsiteX33" fmla="*/ 255737 w 279350"/>
              <a:gd name="connsiteY33" fmla="*/ 140255 h 252526"/>
              <a:gd name="connsiteX34" fmla="*/ 255781 w 279350"/>
              <a:gd name="connsiteY34" fmla="*/ 152530 h 252526"/>
              <a:gd name="connsiteX35" fmla="*/ 255737 w 279350"/>
              <a:gd name="connsiteY35" fmla="*/ 152574 h 252526"/>
              <a:gd name="connsiteX36" fmla="*/ 243334 w 279350"/>
              <a:gd name="connsiteY36" fmla="*/ 152574 h 252526"/>
              <a:gd name="connsiteX37" fmla="*/ 220586 w 279350"/>
              <a:gd name="connsiteY37" fmla="*/ 129966 h 252526"/>
              <a:gd name="connsiteX38" fmla="*/ 205691 w 279350"/>
              <a:gd name="connsiteY38" fmla="*/ 129966 h 252526"/>
              <a:gd name="connsiteX39" fmla="*/ 205467 w 279350"/>
              <a:gd name="connsiteY39" fmla="*/ 130204 h 252526"/>
              <a:gd name="connsiteX40" fmla="*/ 205400 w 279350"/>
              <a:gd name="connsiteY40" fmla="*/ 144934 h 252526"/>
              <a:gd name="connsiteX41" fmla="*/ 205467 w 279350"/>
              <a:gd name="connsiteY41" fmla="*/ 145001 h 252526"/>
              <a:gd name="connsiteX42" fmla="*/ 223189 w 279350"/>
              <a:gd name="connsiteY42" fmla="*/ 162626 h 252526"/>
              <a:gd name="connsiteX43" fmla="*/ 223234 w 279350"/>
              <a:gd name="connsiteY43" fmla="*/ 174900 h 252526"/>
              <a:gd name="connsiteX44" fmla="*/ 223189 w 279350"/>
              <a:gd name="connsiteY44" fmla="*/ 174945 h 252526"/>
              <a:gd name="connsiteX45" fmla="*/ 211724 w 279350"/>
              <a:gd name="connsiteY45" fmla="*/ 175785 h 252526"/>
              <a:gd name="connsiteX46" fmla="*/ 197907 w 279350"/>
              <a:gd name="connsiteY46" fmla="*/ 176764 h 252526"/>
              <a:gd name="connsiteX47" fmla="*/ 197039 w 279350"/>
              <a:gd name="connsiteY47" fmla="*/ 190511 h 252526"/>
              <a:gd name="connsiteX48" fmla="*/ 196269 w 279350"/>
              <a:gd name="connsiteY48" fmla="*/ 201976 h 252526"/>
              <a:gd name="connsiteX49" fmla="*/ 184650 w 279350"/>
              <a:gd name="connsiteY49" fmla="*/ 202676 h 252526"/>
              <a:gd name="connsiteX50" fmla="*/ 170722 w 279350"/>
              <a:gd name="connsiteY50" fmla="*/ 203474 h 252526"/>
              <a:gd name="connsiteX51" fmla="*/ 169826 w 279350"/>
              <a:gd name="connsiteY51" fmla="*/ 217319 h 252526"/>
              <a:gd name="connsiteX52" fmla="*/ 169070 w 279350"/>
              <a:gd name="connsiteY52" fmla="*/ 228994 h 252526"/>
              <a:gd name="connsiteX53" fmla="*/ 156471 w 279350"/>
              <a:gd name="connsiteY53" fmla="*/ 228994 h 252526"/>
              <a:gd name="connsiteX54" fmla="*/ 151263 w 279350"/>
              <a:gd name="connsiteY54" fmla="*/ 223829 h 252526"/>
              <a:gd name="connsiteX55" fmla="*/ 152733 w 279350"/>
              <a:gd name="connsiteY55" fmla="*/ 222359 h 252526"/>
              <a:gd name="connsiteX56" fmla="*/ 152914 w 279350"/>
              <a:gd name="connsiteY56" fmla="*/ 180627 h 252526"/>
              <a:gd name="connsiteX57" fmla="*/ 152733 w 279350"/>
              <a:gd name="connsiteY57" fmla="*/ 180446 h 252526"/>
              <a:gd name="connsiteX58" fmla="*/ 133135 w 279350"/>
              <a:gd name="connsiteY58" fmla="*/ 171795 h 252526"/>
              <a:gd name="connsiteX59" fmla="*/ 105781 w 279350"/>
              <a:gd name="connsiteY59" fmla="*/ 143741 h 252526"/>
              <a:gd name="connsiteX60" fmla="*/ 97143 w 279350"/>
              <a:gd name="connsiteY60" fmla="*/ 125207 h 252526"/>
              <a:gd name="connsiteX61" fmla="*/ 72043 w 279350"/>
              <a:gd name="connsiteY61" fmla="*/ 116793 h 252526"/>
              <a:gd name="connsiteX62" fmla="*/ 42394 w 279350"/>
              <a:gd name="connsiteY62" fmla="*/ 94885 h 252526"/>
              <a:gd name="connsiteX63" fmla="*/ 61558 w 279350"/>
              <a:gd name="connsiteY63" fmla="*/ 40989 h 252526"/>
              <a:gd name="connsiteX64" fmla="*/ 111688 w 279350"/>
              <a:gd name="connsiteY64" fmla="*/ 21671 h 252526"/>
              <a:gd name="connsiteX65" fmla="*/ 90732 w 279350"/>
              <a:gd name="connsiteY65" fmla="*/ 37532 h 252526"/>
              <a:gd name="connsiteX66" fmla="*/ 84451 w 279350"/>
              <a:gd name="connsiteY66" fmla="*/ 82910 h 252526"/>
              <a:gd name="connsiteX67" fmla="*/ 84572 w 279350"/>
              <a:gd name="connsiteY67" fmla="*/ 83070 h 252526"/>
              <a:gd name="connsiteX68" fmla="*/ 130181 w 279350"/>
              <a:gd name="connsiteY68" fmla="*/ 89244 h 252526"/>
              <a:gd name="connsiteX69" fmla="*/ 156625 w 279350"/>
              <a:gd name="connsiteY69" fmla="*/ 69211 h 252526"/>
              <a:gd name="connsiteX70" fmla="*/ 184258 w 279350"/>
              <a:gd name="connsiteY70" fmla="*/ 69211 h 252526"/>
              <a:gd name="connsiteX71" fmla="*/ 103401 w 279350"/>
              <a:gd name="connsiteY71" fmla="*/ 54288 h 252526"/>
              <a:gd name="connsiteX72" fmla="*/ 147343 w 279350"/>
              <a:gd name="connsiteY72" fmla="*/ 20999 h 252526"/>
              <a:gd name="connsiteX73" fmla="*/ 154399 w 279350"/>
              <a:gd name="connsiteY73" fmla="*/ 20999 h 252526"/>
              <a:gd name="connsiteX74" fmla="*/ 157017 w 279350"/>
              <a:gd name="connsiteY74" fmla="*/ 21069 h 252526"/>
              <a:gd name="connsiteX75" fmla="*/ 179779 w 279350"/>
              <a:gd name="connsiteY75" fmla="*/ 21069 h 252526"/>
              <a:gd name="connsiteX76" fmla="*/ 235522 w 279350"/>
              <a:gd name="connsiteY76" fmla="*/ 54246 h 252526"/>
              <a:gd name="connsiteX77" fmla="*/ 241738 w 279350"/>
              <a:gd name="connsiteY77" fmla="*/ 96173 h 252526"/>
              <a:gd name="connsiteX78" fmla="*/ 196787 w 279350"/>
              <a:gd name="connsiteY78" fmla="*/ 51433 h 252526"/>
              <a:gd name="connsiteX79" fmla="*/ 189242 w 279350"/>
              <a:gd name="connsiteY79" fmla="*/ 48227 h 252526"/>
              <a:gd name="connsiteX80" fmla="*/ 153111 w 279350"/>
              <a:gd name="connsiteY80" fmla="*/ 48227 h 252526"/>
              <a:gd name="connsiteX81" fmla="*/ 146769 w 279350"/>
              <a:gd name="connsiteY81" fmla="*/ 50355 h 252526"/>
              <a:gd name="connsiteX82" fmla="*/ 117512 w 279350"/>
              <a:gd name="connsiteY82" fmla="*/ 72515 h 252526"/>
              <a:gd name="connsiteX83" fmla="*/ 101245 w 279350"/>
              <a:gd name="connsiteY83" fmla="*/ 70317 h 252526"/>
              <a:gd name="connsiteX84" fmla="*/ 103347 w 279350"/>
              <a:gd name="connsiteY84" fmla="*/ 54340 h 252526"/>
              <a:gd name="connsiteX85" fmla="*/ 103415 w 279350"/>
              <a:gd name="connsiteY85" fmla="*/ 54288 h 252526"/>
              <a:gd name="connsiteX86" fmla="*/ 56449 w 279350"/>
              <a:gd name="connsiteY86" fmla="*/ 165649 h 252526"/>
              <a:gd name="connsiteX87" fmla="*/ 56404 w 279350"/>
              <a:gd name="connsiteY87" fmla="*/ 153375 h 252526"/>
              <a:gd name="connsiteX88" fmla="*/ 56449 w 279350"/>
              <a:gd name="connsiteY88" fmla="*/ 153330 h 252526"/>
              <a:gd name="connsiteX89" fmla="*/ 69846 w 279350"/>
              <a:gd name="connsiteY89" fmla="*/ 140003 h 252526"/>
              <a:gd name="connsiteX90" fmla="*/ 82249 w 279350"/>
              <a:gd name="connsiteY90" fmla="*/ 140003 h 252526"/>
              <a:gd name="connsiteX91" fmla="*/ 82361 w 279350"/>
              <a:gd name="connsiteY91" fmla="*/ 152210 h 252526"/>
              <a:gd name="connsiteX92" fmla="*/ 82249 w 279350"/>
              <a:gd name="connsiteY92" fmla="*/ 152322 h 252526"/>
              <a:gd name="connsiteX93" fmla="*/ 68852 w 279350"/>
              <a:gd name="connsiteY93" fmla="*/ 165635 h 252526"/>
              <a:gd name="connsiteX94" fmla="*/ 68726 w 279350"/>
              <a:gd name="connsiteY94" fmla="*/ 165761 h 252526"/>
              <a:gd name="connsiteX95" fmla="*/ 56449 w 279350"/>
              <a:gd name="connsiteY95" fmla="*/ 165649 h 252526"/>
              <a:gd name="connsiteX96" fmla="*/ 49575 w 279350"/>
              <a:gd name="connsiteY96" fmla="*/ 118487 h 252526"/>
              <a:gd name="connsiteX97" fmla="*/ 49435 w 279350"/>
              <a:gd name="connsiteY97" fmla="*/ 130666 h 252526"/>
              <a:gd name="connsiteX98" fmla="*/ 36038 w 279350"/>
              <a:gd name="connsiteY98" fmla="*/ 143993 h 252526"/>
              <a:gd name="connsiteX99" fmla="*/ 23635 w 279350"/>
              <a:gd name="connsiteY99" fmla="*/ 143993 h 252526"/>
              <a:gd name="connsiteX100" fmla="*/ 23591 w 279350"/>
              <a:gd name="connsiteY100" fmla="*/ 131719 h 252526"/>
              <a:gd name="connsiteX101" fmla="*/ 23635 w 279350"/>
              <a:gd name="connsiteY101" fmla="*/ 131674 h 252526"/>
              <a:gd name="connsiteX102" fmla="*/ 37046 w 279350"/>
              <a:gd name="connsiteY102" fmla="*/ 118361 h 252526"/>
              <a:gd name="connsiteX103" fmla="*/ 49449 w 279350"/>
              <a:gd name="connsiteY103" fmla="*/ 118361 h 252526"/>
              <a:gd name="connsiteX104" fmla="*/ 49575 w 279350"/>
              <a:gd name="connsiteY104" fmla="*/ 118487 h 252526"/>
              <a:gd name="connsiteX105" fmla="*/ 124441 w 279350"/>
              <a:gd name="connsiteY105" fmla="*/ 220875 h 252526"/>
              <a:gd name="connsiteX106" fmla="*/ 112038 w 279350"/>
              <a:gd name="connsiteY106" fmla="*/ 220875 h 252526"/>
              <a:gd name="connsiteX107" fmla="*/ 111993 w 279350"/>
              <a:gd name="connsiteY107" fmla="*/ 208601 h 252526"/>
              <a:gd name="connsiteX108" fmla="*/ 112038 w 279350"/>
              <a:gd name="connsiteY108" fmla="*/ 208556 h 252526"/>
              <a:gd name="connsiteX109" fmla="*/ 125435 w 279350"/>
              <a:gd name="connsiteY109" fmla="*/ 195243 h 252526"/>
              <a:gd name="connsiteX110" fmla="*/ 137838 w 279350"/>
              <a:gd name="connsiteY110" fmla="*/ 195243 h 252526"/>
              <a:gd name="connsiteX111" fmla="*/ 137883 w 279350"/>
              <a:gd name="connsiteY111" fmla="*/ 207517 h 252526"/>
              <a:gd name="connsiteX112" fmla="*/ 137838 w 279350"/>
              <a:gd name="connsiteY112" fmla="*/ 207562 h 252526"/>
              <a:gd name="connsiteX113" fmla="*/ 124441 w 279350"/>
              <a:gd name="connsiteY113" fmla="*/ 220875 h 252526"/>
              <a:gd name="connsiteX114" fmla="*/ 96150 w 279350"/>
              <a:gd name="connsiteY114" fmla="*/ 192765 h 252526"/>
              <a:gd name="connsiteX115" fmla="*/ 83746 w 279350"/>
              <a:gd name="connsiteY115" fmla="*/ 192765 h 252526"/>
              <a:gd name="connsiteX116" fmla="*/ 83621 w 279350"/>
              <a:gd name="connsiteY116" fmla="*/ 180558 h 252526"/>
              <a:gd name="connsiteX117" fmla="*/ 83746 w 279350"/>
              <a:gd name="connsiteY117" fmla="*/ 180446 h 252526"/>
              <a:gd name="connsiteX118" fmla="*/ 97143 w 279350"/>
              <a:gd name="connsiteY118" fmla="*/ 167133 h 252526"/>
              <a:gd name="connsiteX119" fmla="*/ 97255 w 279350"/>
              <a:gd name="connsiteY119" fmla="*/ 167007 h 252526"/>
              <a:gd name="connsiteX120" fmla="*/ 109546 w 279350"/>
              <a:gd name="connsiteY120" fmla="*/ 167133 h 252526"/>
              <a:gd name="connsiteX121" fmla="*/ 109591 w 279350"/>
              <a:gd name="connsiteY121" fmla="*/ 179407 h 252526"/>
              <a:gd name="connsiteX122" fmla="*/ 109546 w 279350"/>
              <a:gd name="connsiteY122" fmla="*/ 179452 h 252526"/>
              <a:gd name="connsiteX123" fmla="*/ 96150 w 279350"/>
              <a:gd name="connsiteY123" fmla="*/ 192765 h 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79350" h="252526">
                <a:moveTo>
                  <a:pt x="143312" y="1"/>
                </a:moveTo>
                <a:cubicBezTo>
                  <a:pt x="140162" y="2"/>
                  <a:pt x="137180" y="1421"/>
                  <a:pt x="135192" y="3864"/>
                </a:cubicBezTo>
                <a:lnTo>
                  <a:pt x="134380" y="4466"/>
                </a:lnTo>
                <a:cubicBezTo>
                  <a:pt x="103368" y="-4972"/>
                  <a:pt x="69678" y="3378"/>
                  <a:pt x="46663" y="26207"/>
                </a:cubicBezTo>
                <a:cubicBezTo>
                  <a:pt x="26337" y="46336"/>
                  <a:pt x="17244" y="75195"/>
                  <a:pt x="22361" y="103340"/>
                </a:cubicBezTo>
                <a:lnTo>
                  <a:pt x="22151" y="103550"/>
                </a:lnTo>
                <a:lnTo>
                  <a:pt x="8741" y="116863"/>
                </a:lnTo>
                <a:cubicBezTo>
                  <a:pt x="-2837" y="128334"/>
                  <a:pt x="-2924" y="147018"/>
                  <a:pt x="8546" y="158595"/>
                </a:cubicBezTo>
                <a:cubicBezTo>
                  <a:pt x="8611" y="158661"/>
                  <a:pt x="8676" y="158726"/>
                  <a:pt x="8741" y="158790"/>
                </a:cubicBezTo>
                <a:cubicBezTo>
                  <a:pt x="15342" y="165347"/>
                  <a:pt x="24621" y="168458"/>
                  <a:pt x="33841" y="167203"/>
                </a:cubicBezTo>
                <a:cubicBezTo>
                  <a:pt x="37164" y="179295"/>
                  <a:pt x="47700" y="188013"/>
                  <a:pt x="60200" y="189014"/>
                </a:cubicBezTo>
                <a:cubicBezTo>
                  <a:pt x="61498" y="203858"/>
                  <a:pt x="73554" y="215466"/>
                  <a:pt x="88436" y="216199"/>
                </a:cubicBezTo>
                <a:cubicBezTo>
                  <a:pt x="88800" y="223297"/>
                  <a:pt x="91698" y="230268"/>
                  <a:pt x="97143" y="235672"/>
                </a:cubicBezTo>
                <a:cubicBezTo>
                  <a:pt x="107783" y="246255"/>
                  <a:pt x="124469" y="247165"/>
                  <a:pt x="136158" y="238430"/>
                </a:cubicBezTo>
                <a:lnTo>
                  <a:pt x="141576" y="243805"/>
                </a:lnTo>
                <a:cubicBezTo>
                  <a:pt x="153313" y="255434"/>
                  <a:pt x="172228" y="255434"/>
                  <a:pt x="183964" y="243805"/>
                </a:cubicBezTo>
                <a:cubicBezTo>
                  <a:pt x="189144" y="238654"/>
                  <a:pt x="192042" y="232074"/>
                  <a:pt x="192644" y="225355"/>
                </a:cubicBezTo>
                <a:cubicBezTo>
                  <a:pt x="207064" y="224132"/>
                  <a:pt x="218521" y="212723"/>
                  <a:pt x="219802" y="198309"/>
                </a:cubicBezTo>
                <a:cubicBezTo>
                  <a:pt x="232413" y="197150"/>
                  <a:pt x="242914" y="188143"/>
                  <a:pt x="245979" y="175855"/>
                </a:cubicBezTo>
                <a:cubicBezTo>
                  <a:pt x="255058" y="176942"/>
                  <a:pt x="264133" y="173816"/>
                  <a:pt x="270617" y="167371"/>
                </a:cubicBezTo>
                <a:cubicBezTo>
                  <a:pt x="282192" y="155896"/>
                  <a:pt x="282272" y="137212"/>
                  <a:pt x="270798" y="125639"/>
                </a:cubicBezTo>
                <a:cubicBezTo>
                  <a:pt x="270738" y="125579"/>
                  <a:pt x="270678" y="125519"/>
                  <a:pt x="270617" y="125459"/>
                </a:cubicBezTo>
                <a:lnTo>
                  <a:pt x="258956" y="113854"/>
                </a:lnTo>
                <a:lnTo>
                  <a:pt x="261364" y="104530"/>
                </a:lnTo>
                <a:cubicBezTo>
                  <a:pt x="266573" y="84241"/>
                  <a:pt x="263950" y="62735"/>
                  <a:pt x="254015" y="44293"/>
                </a:cubicBezTo>
                <a:cubicBezTo>
                  <a:pt x="239288" y="17017"/>
                  <a:pt x="210776" y="27"/>
                  <a:pt x="179779" y="57"/>
                </a:cubicBezTo>
                <a:lnTo>
                  <a:pt x="157283" y="57"/>
                </a:lnTo>
                <a:cubicBezTo>
                  <a:pt x="156322" y="15"/>
                  <a:pt x="155361" y="-4"/>
                  <a:pt x="154399" y="1"/>
                </a:cubicBezTo>
                <a:lnTo>
                  <a:pt x="143326" y="1"/>
                </a:lnTo>
                <a:close/>
                <a:moveTo>
                  <a:pt x="184258" y="69225"/>
                </a:moveTo>
                <a:lnTo>
                  <a:pt x="232751" y="117409"/>
                </a:lnTo>
                <a:lnTo>
                  <a:pt x="232793" y="117465"/>
                </a:lnTo>
                <a:lnTo>
                  <a:pt x="232989" y="117647"/>
                </a:lnTo>
                <a:lnTo>
                  <a:pt x="255737" y="140255"/>
                </a:lnTo>
                <a:cubicBezTo>
                  <a:pt x="259138" y="143632"/>
                  <a:pt x="259158" y="149128"/>
                  <a:pt x="255781" y="152530"/>
                </a:cubicBezTo>
                <a:cubicBezTo>
                  <a:pt x="255766" y="152545"/>
                  <a:pt x="255752" y="152559"/>
                  <a:pt x="255737" y="152574"/>
                </a:cubicBezTo>
                <a:cubicBezTo>
                  <a:pt x="252300" y="155972"/>
                  <a:pt x="246770" y="155972"/>
                  <a:pt x="243334" y="152574"/>
                </a:cubicBezTo>
                <a:lnTo>
                  <a:pt x="220586" y="129966"/>
                </a:lnTo>
                <a:cubicBezTo>
                  <a:pt x="216461" y="125881"/>
                  <a:pt x="209815" y="125881"/>
                  <a:pt x="205691" y="129966"/>
                </a:cubicBezTo>
                <a:lnTo>
                  <a:pt x="205467" y="130204"/>
                </a:lnTo>
                <a:cubicBezTo>
                  <a:pt x="201380" y="134253"/>
                  <a:pt x="201351" y="140848"/>
                  <a:pt x="205400" y="144934"/>
                </a:cubicBezTo>
                <a:cubicBezTo>
                  <a:pt x="205422" y="144956"/>
                  <a:pt x="205444" y="144979"/>
                  <a:pt x="205467" y="145001"/>
                </a:cubicBezTo>
                <a:lnTo>
                  <a:pt x="223189" y="162626"/>
                </a:lnTo>
                <a:cubicBezTo>
                  <a:pt x="226591" y="166002"/>
                  <a:pt x="226611" y="171498"/>
                  <a:pt x="223234" y="174900"/>
                </a:cubicBezTo>
                <a:cubicBezTo>
                  <a:pt x="223219" y="174915"/>
                  <a:pt x="223205" y="174929"/>
                  <a:pt x="223189" y="174945"/>
                </a:cubicBezTo>
                <a:cubicBezTo>
                  <a:pt x="220100" y="178019"/>
                  <a:pt x="215228" y="178376"/>
                  <a:pt x="211724" y="175785"/>
                </a:cubicBezTo>
                <a:cubicBezTo>
                  <a:pt x="207515" y="172633"/>
                  <a:pt x="201630" y="173051"/>
                  <a:pt x="197907" y="176764"/>
                </a:cubicBezTo>
                <a:cubicBezTo>
                  <a:pt x="194196" y="180474"/>
                  <a:pt x="193825" y="186365"/>
                  <a:pt x="197039" y="190511"/>
                </a:cubicBezTo>
                <a:cubicBezTo>
                  <a:pt x="199712" y="193980"/>
                  <a:pt x="199381" y="198897"/>
                  <a:pt x="196269" y="201976"/>
                </a:cubicBezTo>
                <a:cubicBezTo>
                  <a:pt x="193123" y="205095"/>
                  <a:pt x="188149" y="205395"/>
                  <a:pt x="184650" y="202676"/>
                </a:cubicBezTo>
                <a:cubicBezTo>
                  <a:pt x="180465" y="199410"/>
                  <a:pt x="174507" y="199752"/>
                  <a:pt x="170722" y="203474"/>
                </a:cubicBezTo>
                <a:cubicBezTo>
                  <a:pt x="166945" y="207190"/>
                  <a:pt x="166560" y="213148"/>
                  <a:pt x="169826" y="217319"/>
                </a:cubicBezTo>
                <a:cubicBezTo>
                  <a:pt x="172562" y="220841"/>
                  <a:pt x="172238" y="225854"/>
                  <a:pt x="169070" y="228994"/>
                </a:cubicBezTo>
                <a:cubicBezTo>
                  <a:pt x="165580" y="232446"/>
                  <a:pt x="159961" y="232446"/>
                  <a:pt x="156471" y="228994"/>
                </a:cubicBezTo>
                <a:lnTo>
                  <a:pt x="151263" y="223829"/>
                </a:lnTo>
                <a:lnTo>
                  <a:pt x="152733" y="222359"/>
                </a:lnTo>
                <a:cubicBezTo>
                  <a:pt x="164307" y="210884"/>
                  <a:pt x="164387" y="192200"/>
                  <a:pt x="152914" y="180627"/>
                </a:cubicBezTo>
                <a:cubicBezTo>
                  <a:pt x="152853" y="180567"/>
                  <a:pt x="152793" y="180506"/>
                  <a:pt x="152733" y="180446"/>
                </a:cubicBezTo>
                <a:cubicBezTo>
                  <a:pt x="147497" y="175234"/>
                  <a:pt x="140513" y="172152"/>
                  <a:pt x="133135" y="171795"/>
                </a:cubicBezTo>
                <a:cubicBezTo>
                  <a:pt x="132309" y="156922"/>
                  <a:pt x="120628" y="144942"/>
                  <a:pt x="105781" y="143741"/>
                </a:cubicBezTo>
                <a:cubicBezTo>
                  <a:pt x="105207" y="136729"/>
                  <a:pt x="102144" y="130155"/>
                  <a:pt x="97143" y="125207"/>
                </a:cubicBezTo>
                <a:cubicBezTo>
                  <a:pt x="90542" y="118650"/>
                  <a:pt x="81263" y="115539"/>
                  <a:pt x="72043" y="116793"/>
                </a:cubicBezTo>
                <a:cubicBezTo>
                  <a:pt x="68386" y="103534"/>
                  <a:pt x="56144" y="94487"/>
                  <a:pt x="42394" y="94885"/>
                </a:cubicBezTo>
                <a:cubicBezTo>
                  <a:pt x="40240" y="74939"/>
                  <a:pt x="47295" y="55098"/>
                  <a:pt x="61558" y="40989"/>
                </a:cubicBezTo>
                <a:cubicBezTo>
                  <a:pt x="74824" y="27811"/>
                  <a:pt x="93010" y="20803"/>
                  <a:pt x="111688" y="21671"/>
                </a:cubicBezTo>
                <a:lnTo>
                  <a:pt x="90732" y="37532"/>
                </a:lnTo>
                <a:cubicBezTo>
                  <a:pt x="76467" y="48328"/>
                  <a:pt x="73654" y="68645"/>
                  <a:pt x="84451" y="82910"/>
                </a:cubicBezTo>
                <a:cubicBezTo>
                  <a:pt x="84491" y="82964"/>
                  <a:pt x="84532" y="83017"/>
                  <a:pt x="84572" y="83070"/>
                </a:cubicBezTo>
                <a:cubicBezTo>
                  <a:pt x="95496" y="97310"/>
                  <a:pt x="115864" y="100067"/>
                  <a:pt x="130181" y="89244"/>
                </a:cubicBezTo>
                <a:lnTo>
                  <a:pt x="156625" y="69211"/>
                </a:lnTo>
                <a:lnTo>
                  <a:pt x="184258" y="69211"/>
                </a:lnTo>
                <a:close/>
                <a:moveTo>
                  <a:pt x="103401" y="54288"/>
                </a:moveTo>
                <a:lnTo>
                  <a:pt x="147343" y="20999"/>
                </a:lnTo>
                <a:lnTo>
                  <a:pt x="154399" y="20999"/>
                </a:lnTo>
                <a:cubicBezTo>
                  <a:pt x="155272" y="20993"/>
                  <a:pt x="156144" y="21016"/>
                  <a:pt x="157017" y="21069"/>
                </a:cubicBezTo>
                <a:lnTo>
                  <a:pt x="179779" y="21069"/>
                </a:lnTo>
                <a:cubicBezTo>
                  <a:pt x="203046" y="21038"/>
                  <a:pt x="224455" y="33779"/>
                  <a:pt x="235522" y="54246"/>
                </a:cubicBezTo>
                <a:cubicBezTo>
                  <a:pt x="242452" y="67125"/>
                  <a:pt x="244622" y="81936"/>
                  <a:pt x="241738" y="96173"/>
                </a:cubicBezTo>
                <a:lnTo>
                  <a:pt x="196787" y="51433"/>
                </a:lnTo>
                <a:cubicBezTo>
                  <a:pt x="194811" y="49386"/>
                  <a:pt x="192088" y="48229"/>
                  <a:pt x="189242" y="48227"/>
                </a:cubicBezTo>
                <a:lnTo>
                  <a:pt x="153111" y="48227"/>
                </a:lnTo>
                <a:cubicBezTo>
                  <a:pt x="150822" y="48226"/>
                  <a:pt x="148595" y="48973"/>
                  <a:pt x="146769" y="50355"/>
                </a:cubicBezTo>
                <a:lnTo>
                  <a:pt x="117512" y="72515"/>
                </a:lnTo>
                <a:cubicBezTo>
                  <a:pt x="112405" y="76369"/>
                  <a:pt x="105146" y="75388"/>
                  <a:pt x="101245" y="70317"/>
                </a:cubicBezTo>
                <a:cubicBezTo>
                  <a:pt x="97414" y="65324"/>
                  <a:pt x="98355" y="58171"/>
                  <a:pt x="103347" y="54340"/>
                </a:cubicBezTo>
                <a:cubicBezTo>
                  <a:pt x="103370" y="54322"/>
                  <a:pt x="103392" y="54305"/>
                  <a:pt x="103415" y="54288"/>
                </a:cubicBezTo>
                <a:close/>
                <a:moveTo>
                  <a:pt x="56449" y="165649"/>
                </a:moveTo>
                <a:cubicBezTo>
                  <a:pt x="53047" y="162273"/>
                  <a:pt x="53027" y="156777"/>
                  <a:pt x="56404" y="153375"/>
                </a:cubicBezTo>
                <a:cubicBezTo>
                  <a:pt x="56419" y="153360"/>
                  <a:pt x="56434" y="153346"/>
                  <a:pt x="56449" y="153330"/>
                </a:cubicBezTo>
                <a:lnTo>
                  <a:pt x="69846" y="140003"/>
                </a:lnTo>
                <a:cubicBezTo>
                  <a:pt x="73282" y="136606"/>
                  <a:pt x="78813" y="136606"/>
                  <a:pt x="82249" y="140003"/>
                </a:cubicBezTo>
                <a:cubicBezTo>
                  <a:pt x="85625" y="143355"/>
                  <a:pt x="85675" y="148798"/>
                  <a:pt x="82361" y="152210"/>
                </a:cubicBezTo>
                <a:lnTo>
                  <a:pt x="82249" y="152322"/>
                </a:lnTo>
                <a:lnTo>
                  <a:pt x="68852" y="165635"/>
                </a:lnTo>
                <a:lnTo>
                  <a:pt x="68726" y="165761"/>
                </a:lnTo>
                <a:cubicBezTo>
                  <a:pt x="65275" y="169047"/>
                  <a:pt x="59839" y="168997"/>
                  <a:pt x="56449" y="165649"/>
                </a:cubicBezTo>
                <a:close/>
                <a:moveTo>
                  <a:pt x="49575" y="118487"/>
                </a:moveTo>
                <a:cubicBezTo>
                  <a:pt x="52878" y="121897"/>
                  <a:pt x="52816" y="127333"/>
                  <a:pt x="49435" y="130666"/>
                </a:cubicBezTo>
                <a:lnTo>
                  <a:pt x="36038" y="143993"/>
                </a:lnTo>
                <a:cubicBezTo>
                  <a:pt x="32602" y="147391"/>
                  <a:pt x="27071" y="147391"/>
                  <a:pt x="23635" y="143993"/>
                </a:cubicBezTo>
                <a:cubicBezTo>
                  <a:pt x="20233" y="140617"/>
                  <a:pt x="20214" y="135121"/>
                  <a:pt x="23591" y="131719"/>
                </a:cubicBezTo>
                <a:cubicBezTo>
                  <a:pt x="23606" y="131704"/>
                  <a:pt x="23620" y="131690"/>
                  <a:pt x="23635" y="131674"/>
                </a:cubicBezTo>
                <a:lnTo>
                  <a:pt x="37046" y="118361"/>
                </a:lnTo>
                <a:cubicBezTo>
                  <a:pt x="40482" y="114964"/>
                  <a:pt x="46013" y="114964"/>
                  <a:pt x="49449" y="118361"/>
                </a:cubicBezTo>
                <a:lnTo>
                  <a:pt x="49575" y="118487"/>
                </a:lnTo>
                <a:close/>
                <a:moveTo>
                  <a:pt x="124441" y="220875"/>
                </a:moveTo>
                <a:cubicBezTo>
                  <a:pt x="121004" y="224272"/>
                  <a:pt x="115475" y="224272"/>
                  <a:pt x="112038" y="220875"/>
                </a:cubicBezTo>
                <a:cubicBezTo>
                  <a:pt x="108636" y="217498"/>
                  <a:pt x="108616" y="212002"/>
                  <a:pt x="111993" y="208601"/>
                </a:cubicBezTo>
                <a:cubicBezTo>
                  <a:pt x="112009" y="208585"/>
                  <a:pt x="112023" y="208571"/>
                  <a:pt x="112038" y="208556"/>
                </a:cubicBezTo>
                <a:lnTo>
                  <a:pt x="125435" y="195243"/>
                </a:lnTo>
                <a:cubicBezTo>
                  <a:pt x="128872" y="191845"/>
                  <a:pt x="134401" y="191845"/>
                  <a:pt x="137838" y="195243"/>
                </a:cubicBezTo>
                <a:cubicBezTo>
                  <a:pt x="141240" y="198620"/>
                  <a:pt x="141259" y="204115"/>
                  <a:pt x="137883" y="207517"/>
                </a:cubicBezTo>
                <a:cubicBezTo>
                  <a:pt x="137868" y="207533"/>
                  <a:pt x="137854" y="207547"/>
                  <a:pt x="137838" y="207562"/>
                </a:cubicBezTo>
                <a:lnTo>
                  <a:pt x="124441" y="220875"/>
                </a:lnTo>
                <a:close/>
                <a:moveTo>
                  <a:pt x="96150" y="192765"/>
                </a:moveTo>
                <a:cubicBezTo>
                  <a:pt x="92717" y="196171"/>
                  <a:pt x="87179" y="196171"/>
                  <a:pt x="83746" y="192765"/>
                </a:cubicBezTo>
                <a:cubicBezTo>
                  <a:pt x="80366" y="189418"/>
                  <a:pt x="80310" y="183974"/>
                  <a:pt x="83621" y="180558"/>
                </a:cubicBezTo>
                <a:lnTo>
                  <a:pt x="83746" y="180446"/>
                </a:lnTo>
                <a:lnTo>
                  <a:pt x="97143" y="167133"/>
                </a:lnTo>
                <a:lnTo>
                  <a:pt x="97255" y="167007"/>
                </a:lnTo>
                <a:cubicBezTo>
                  <a:pt x="100712" y="163718"/>
                  <a:pt x="106158" y="163774"/>
                  <a:pt x="109546" y="167133"/>
                </a:cubicBezTo>
                <a:cubicBezTo>
                  <a:pt x="112948" y="170510"/>
                  <a:pt x="112968" y="176006"/>
                  <a:pt x="109591" y="179407"/>
                </a:cubicBezTo>
                <a:cubicBezTo>
                  <a:pt x="109576" y="179423"/>
                  <a:pt x="109561" y="179437"/>
                  <a:pt x="109546" y="179452"/>
                </a:cubicBezTo>
                <a:lnTo>
                  <a:pt x="96150" y="192765"/>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76" name="TextBox 175">
            <a:extLst>
              <a:ext uri="{FF2B5EF4-FFF2-40B4-BE49-F238E27FC236}">
                <a16:creationId xmlns:a16="http://schemas.microsoft.com/office/drawing/2014/main" id="{FFE703B3-A90A-63E5-0E9F-C49ADAF60012}"/>
              </a:ext>
            </a:extLst>
          </p:cNvPr>
          <p:cNvSpPr txBox="1"/>
          <p:nvPr/>
        </p:nvSpPr>
        <p:spPr>
          <a:xfrm>
            <a:off x="5370035" y="5565800"/>
            <a:ext cx="2510747" cy="369332"/>
          </a:xfrm>
          <a:prstGeom prst="rect">
            <a:avLst/>
          </a:prstGeom>
          <a:noFill/>
        </p:spPr>
        <p:txBody>
          <a:bodyPr wrap="square" lIns="0" tIns="0" rIns="0" bIns="0" rtlCol="0" anchor="ctr">
            <a:spAutoFit/>
          </a:bodyPr>
          <a:lstStyle>
            <a:defPPr>
              <a:defRPr lang="en-US"/>
            </a:defPPr>
            <a:lvl1pPr marR="0" lvl="0" indent="0" algn="ctr" fontAlgn="auto">
              <a:lnSpc>
                <a:spcPct val="90000"/>
              </a:lnSpc>
              <a:spcBef>
                <a:spcPts val="0"/>
              </a:spcBef>
              <a:spcAft>
                <a:spcPts val="0"/>
              </a:spcAft>
              <a:buClrTx/>
              <a:buSzTx/>
              <a:buFontTx/>
              <a:buNone/>
              <a:tabLst/>
              <a:defRPr kumimoji="0" sz="2400" b="0" i="0" u="none" strike="noStrike" cap="none" spc="0" normalizeH="0" baseline="0">
                <a:ln>
                  <a:noFill/>
                </a:ln>
                <a:effectLst/>
                <a:uLnTx/>
                <a:uFillTx/>
                <a:latin typeface="+mj-lt"/>
                <a:cs typeface="Segoe UI Semibold" panose="020B0702040204020203" pitchFamily="34" charset="0"/>
              </a:defRPr>
            </a:lvl1pPr>
          </a:lstStyle>
          <a:p>
            <a:pPr algn="l">
              <a:lnSpc>
                <a:spcPct val="100000"/>
              </a:lnSpc>
            </a:pPr>
            <a:r>
              <a:rPr lang="en-US"/>
              <a:t>Accountability</a:t>
            </a:r>
          </a:p>
        </p:txBody>
      </p:sp>
    </p:spTree>
    <p:custDataLst>
      <p:tags r:id="rId1"/>
    </p:custDataLst>
    <p:extLst>
      <p:ext uri="{BB962C8B-B14F-4D97-AF65-F5344CB8AC3E}">
        <p14:creationId xmlns:p14="http://schemas.microsoft.com/office/powerpoint/2010/main" val="142768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 calcmode="lin" valueType="num">
                                      <p:cBhvr>
                                        <p:cTn id="10" dur="500" fill="hold"/>
                                        <p:tgtEl>
                                          <p:spTgt spid="99"/>
                                        </p:tgtEl>
                                        <p:attrNameLst>
                                          <p:attrName>ppt_w</p:attrName>
                                        </p:attrNameLst>
                                      </p:cBhvr>
                                      <p:tavLst>
                                        <p:tav tm="0">
                                          <p:val>
                                            <p:fltVal val="0"/>
                                          </p:val>
                                        </p:tav>
                                        <p:tav tm="100000">
                                          <p:val>
                                            <p:strVal val="#ppt_w"/>
                                          </p:val>
                                        </p:tav>
                                      </p:tavLst>
                                    </p:anim>
                                    <p:anim calcmode="lin" valueType="num">
                                      <p:cBhvr>
                                        <p:cTn id="11" dur="500" fill="hold"/>
                                        <p:tgtEl>
                                          <p:spTgt spid="99"/>
                                        </p:tgtEl>
                                        <p:attrNameLst>
                                          <p:attrName>ppt_h</p:attrName>
                                        </p:attrNameLst>
                                      </p:cBhvr>
                                      <p:tavLst>
                                        <p:tav tm="0">
                                          <p:val>
                                            <p:fltVal val="0"/>
                                          </p:val>
                                        </p:tav>
                                        <p:tav tm="100000">
                                          <p:val>
                                            <p:strVal val="#ppt_h"/>
                                          </p:val>
                                        </p:tav>
                                      </p:tavLst>
                                    </p:anim>
                                    <p:animEffect transition="in" filter="fade">
                                      <p:cBhvr>
                                        <p:cTn id="12" dur="500"/>
                                        <p:tgtEl>
                                          <p:spTgt spid="99"/>
                                        </p:tgtEl>
                                      </p:cBhvr>
                                    </p:animEffect>
                                  </p:childTnLst>
                                </p:cTn>
                              </p:par>
                              <p:par>
                                <p:cTn id="13" presetID="10"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42" presetClass="path" presetSubtype="0" decel="100000" fill="hold" nodeType="withEffect">
                                  <p:stCondLst>
                                    <p:cond delay="0"/>
                                  </p:stCondLst>
                                  <p:childTnLst>
                                    <p:animMotion origin="layout" path="M -3.75E-6 -0.03472 L -3.75E-6 1.85185E-6 " pathEditMode="relative" rAng="0" ptsTypes="AA">
                                      <p:cBhvr>
                                        <p:cTn id="17" dur="750" fill="hold"/>
                                        <p:tgtEl>
                                          <p:spTgt spid="100"/>
                                        </p:tgtEl>
                                        <p:attrNameLst>
                                          <p:attrName>ppt_x</p:attrName>
                                          <p:attrName>ppt_y</p:attrName>
                                        </p:attrNameLst>
                                      </p:cBhvr>
                                      <p:rCtr x="0" y="1736"/>
                                    </p:animMotion>
                                  </p:childTnLst>
                                </p:cTn>
                              </p:par>
                              <p:par>
                                <p:cTn id="18" presetID="10" presetClass="entr" presetSubtype="0" fill="hold" grpId="0"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par>
                                <p:cTn id="21" presetID="42" presetClass="path" presetSubtype="0" decel="100000" fill="hold" grpId="1" nodeType="withEffect">
                                  <p:stCondLst>
                                    <p:cond delay="0"/>
                                  </p:stCondLst>
                                  <p:childTnLst>
                                    <p:animMotion origin="layout" path="M -4.375E-6 -0.03473 L -4.375E-6 2.96296E-6 " pathEditMode="relative" rAng="0" ptsTypes="AA">
                                      <p:cBhvr>
                                        <p:cTn id="22" dur="750" fill="hold"/>
                                        <p:tgtEl>
                                          <p:spTgt spid="101"/>
                                        </p:tgtEl>
                                        <p:attrNameLst>
                                          <p:attrName>ppt_x</p:attrName>
                                          <p:attrName>ppt_y</p:attrName>
                                        </p:attrNameLst>
                                      </p:cBhvr>
                                      <p:rCtr x="0" y="1736"/>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500"/>
                                        <p:tgtEl>
                                          <p:spTgt spid="11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500" fill="hold"/>
                                        <p:tgtEl>
                                          <p:spTgt spid="122"/>
                                        </p:tgtEl>
                                        <p:attrNameLst>
                                          <p:attrName>ppt_w</p:attrName>
                                        </p:attrNameLst>
                                      </p:cBhvr>
                                      <p:tavLst>
                                        <p:tav tm="0">
                                          <p:val>
                                            <p:fltVal val="0"/>
                                          </p:val>
                                        </p:tav>
                                        <p:tav tm="100000">
                                          <p:val>
                                            <p:strVal val="#ppt_w"/>
                                          </p:val>
                                        </p:tav>
                                      </p:tavLst>
                                    </p:anim>
                                    <p:anim calcmode="lin" valueType="num">
                                      <p:cBhvr>
                                        <p:cTn id="31" dur="500" fill="hold"/>
                                        <p:tgtEl>
                                          <p:spTgt spid="122"/>
                                        </p:tgtEl>
                                        <p:attrNameLst>
                                          <p:attrName>ppt_h</p:attrName>
                                        </p:attrNameLst>
                                      </p:cBhvr>
                                      <p:tavLst>
                                        <p:tav tm="0">
                                          <p:val>
                                            <p:fltVal val="0"/>
                                          </p:val>
                                        </p:tav>
                                        <p:tav tm="100000">
                                          <p:val>
                                            <p:strVal val="#ppt_h"/>
                                          </p:val>
                                        </p:tav>
                                      </p:tavLst>
                                    </p:anim>
                                    <p:animEffect transition="in" filter="fade">
                                      <p:cBhvr>
                                        <p:cTn id="32" dur="500"/>
                                        <p:tgtEl>
                                          <p:spTgt spid="122"/>
                                        </p:tgtEl>
                                      </p:cBhvr>
                                    </p:animEffect>
                                  </p:childTnLst>
                                </p:cTn>
                              </p:par>
                              <p:par>
                                <p:cTn id="33" presetID="10" presetClass="entr" presetSubtype="0" fill="hold"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par>
                                <p:cTn id="36" presetID="42" presetClass="path" presetSubtype="0" decel="100000" fill="hold" nodeType="withEffect">
                                  <p:stCondLst>
                                    <p:cond delay="0"/>
                                  </p:stCondLst>
                                  <p:childTnLst>
                                    <p:animMotion origin="layout" path="M -3.75E-6 -0.03472 L -3.75E-6 1.85185E-6 " pathEditMode="relative" rAng="0" ptsTypes="AA">
                                      <p:cBhvr>
                                        <p:cTn id="37" dur="750" fill="hold"/>
                                        <p:tgtEl>
                                          <p:spTgt spid="123"/>
                                        </p:tgtEl>
                                        <p:attrNameLst>
                                          <p:attrName>ppt_x</p:attrName>
                                          <p:attrName>ppt_y</p:attrName>
                                        </p:attrNameLst>
                                      </p:cBhvr>
                                      <p:rCtr x="0" y="1736"/>
                                    </p:animMotion>
                                  </p:childTnLst>
                                </p:cTn>
                              </p:par>
                              <p:par>
                                <p:cTn id="38" presetID="10" presetClass="entr" presetSubtype="0" fill="hold" grpId="0" nodeType="with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fade">
                                      <p:cBhvr>
                                        <p:cTn id="40" dur="500"/>
                                        <p:tgtEl>
                                          <p:spTgt spid="124"/>
                                        </p:tgtEl>
                                      </p:cBhvr>
                                    </p:animEffect>
                                  </p:childTnLst>
                                </p:cTn>
                              </p:par>
                              <p:par>
                                <p:cTn id="41" presetID="42" presetClass="path" presetSubtype="0" decel="100000" fill="hold" grpId="1" nodeType="withEffect">
                                  <p:stCondLst>
                                    <p:cond delay="0"/>
                                  </p:stCondLst>
                                  <p:childTnLst>
                                    <p:animMotion origin="layout" path="M 5E-6 -0.03472 L 5E-6 1.11111E-6 " pathEditMode="relative" rAng="0" ptsTypes="AA">
                                      <p:cBhvr>
                                        <p:cTn id="42" dur="750" fill="hold"/>
                                        <p:tgtEl>
                                          <p:spTgt spid="124"/>
                                        </p:tgtEl>
                                        <p:attrNameLst>
                                          <p:attrName>ppt_x</p:attrName>
                                          <p:attrName>ppt_y</p:attrName>
                                        </p:attrNameLst>
                                      </p:cBhvr>
                                      <p:rCtr x="0" y="1736"/>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fade">
                                      <p:cBhvr>
                                        <p:cTn id="47" dur="500"/>
                                        <p:tgtEl>
                                          <p:spTgt spid="13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1"/>
                                        </p:tgtEl>
                                        <p:attrNameLst>
                                          <p:attrName>style.visibility</p:attrName>
                                        </p:attrNameLst>
                                      </p:cBhvr>
                                      <p:to>
                                        <p:strVal val="visible"/>
                                      </p:to>
                                    </p:set>
                                    <p:anim calcmode="lin" valueType="num">
                                      <p:cBhvr>
                                        <p:cTn id="50" dur="500" fill="hold"/>
                                        <p:tgtEl>
                                          <p:spTgt spid="141"/>
                                        </p:tgtEl>
                                        <p:attrNameLst>
                                          <p:attrName>ppt_w</p:attrName>
                                        </p:attrNameLst>
                                      </p:cBhvr>
                                      <p:tavLst>
                                        <p:tav tm="0">
                                          <p:val>
                                            <p:fltVal val="0"/>
                                          </p:val>
                                        </p:tav>
                                        <p:tav tm="100000">
                                          <p:val>
                                            <p:strVal val="#ppt_w"/>
                                          </p:val>
                                        </p:tav>
                                      </p:tavLst>
                                    </p:anim>
                                    <p:anim calcmode="lin" valueType="num">
                                      <p:cBhvr>
                                        <p:cTn id="51" dur="500" fill="hold"/>
                                        <p:tgtEl>
                                          <p:spTgt spid="141"/>
                                        </p:tgtEl>
                                        <p:attrNameLst>
                                          <p:attrName>ppt_h</p:attrName>
                                        </p:attrNameLst>
                                      </p:cBhvr>
                                      <p:tavLst>
                                        <p:tav tm="0">
                                          <p:val>
                                            <p:fltVal val="0"/>
                                          </p:val>
                                        </p:tav>
                                        <p:tav tm="100000">
                                          <p:val>
                                            <p:strVal val="#ppt_h"/>
                                          </p:val>
                                        </p:tav>
                                      </p:tavLst>
                                    </p:anim>
                                    <p:animEffect transition="in" filter="fade">
                                      <p:cBhvr>
                                        <p:cTn id="52" dur="500"/>
                                        <p:tgtEl>
                                          <p:spTgt spid="141"/>
                                        </p:tgtEl>
                                      </p:cBhvr>
                                    </p:animEffect>
                                  </p:childTnLst>
                                </p:cTn>
                              </p:par>
                              <p:par>
                                <p:cTn id="53" presetID="10" presetClass="entr" presetSubtype="0"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500"/>
                                        <p:tgtEl>
                                          <p:spTgt spid="142"/>
                                        </p:tgtEl>
                                      </p:cBhvr>
                                    </p:animEffect>
                                  </p:childTnLst>
                                </p:cTn>
                              </p:par>
                              <p:par>
                                <p:cTn id="56" presetID="42" presetClass="path" presetSubtype="0" decel="100000" fill="hold" nodeType="withEffect">
                                  <p:stCondLst>
                                    <p:cond delay="0"/>
                                  </p:stCondLst>
                                  <p:childTnLst>
                                    <p:animMotion origin="layout" path="M -3.75E-6 -0.03472 L -3.75E-6 1.85185E-6 " pathEditMode="relative" rAng="0" ptsTypes="AA">
                                      <p:cBhvr>
                                        <p:cTn id="57" dur="750" fill="hold"/>
                                        <p:tgtEl>
                                          <p:spTgt spid="142"/>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143"/>
                                        </p:tgtEl>
                                        <p:attrNameLst>
                                          <p:attrName>style.visibility</p:attrName>
                                        </p:attrNameLst>
                                      </p:cBhvr>
                                      <p:to>
                                        <p:strVal val="visible"/>
                                      </p:to>
                                    </p:set>
                                    <p:animEffect transition="in" filter="fade">
                                      <p:cBhvr>
                                        <p:cTn id="60" dur="500"/>
                                        <p:tgtEl>
                                          <p:spTgt spid="143"/>
                                        </p:tgtEl>
                                      </p:cBhvr>
                                    </p:animEffect>
                                  </p:childTnLst>
                                </p:cTn>
                              </p:par>
                              <p:par>
                                <p:cTn id="61" presetID="42" presetClass="path" presetSubtype="0" decel="100000" fill="hold" grpId="1" nodeType="withEffect">
                                  <p:stCondLst>
                                    <p:cond delay="0"/>
                                  </p:stCondLst>
                                  <p:childTnLst>
                                    <p:animMotion origin="layout" path="M 4.375E-6 -0.03472 L 4.375E-6 1.11111E-6 " pathEditMode="relative" rAng="0" ptsTypes="AA">
                                      <p:cBhvr>
                                        <p:cTn id="62" dur="750" fill="hold"/>
                                        <p:tgtEl>
                                          <p:spTgt spid="143"/>
                                        </p:tgtEl>
                                        <p:attrNameLst>
                                          <p:attrName>ppt_x</p:attrName>
                                          <p:attrName>ppt_y</p:attrName>
                                        </p:attrNameLst>
                                      </p:cBhvr>
                                      <p:rCtr x="0" y="1736"/>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3"/>
                                        </p:tgtEl>
                                        <p:attrNameLst>
                                          <p:attrName>style.visibility</p:attrName>
                                        </p:attrNameLst>
                                      </p:cBhvr>
                                      <p:to>
                                        <p:strVal val="visible"/>
                                      </p:to>
                                    </p:set>
                                    <p:animEffect transition="in" filter="fade">
                                      <p:cBhvr>
                                        <p:cTn id="67" dur="500"/>
                                        <p:tgtEl>
                                          <p:spTgt spid="153"/>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56"/>
                                        </p:tgtEl>
                                        <p:attrNameLst>
                                          <p:attrName>style.visibility</p:attrName>
                                        </p:attrNameLst>
                                      </p:cBhvr>
                                      <p:to>
                                        <p:strVal val="visible"/>
                                      </p:to>
                                    </p:set>
                                    <p:anim calcmode="lin" valueType="num">
                                      <p:cBhvr>
                                        <p:cTn id="70" dur="500" fill="hold"/>
                                        <p:tgtEl>
                                          <p:spTgt spid="156"/>
                                        </p:tgtEl>
                                        <p:attrNameLst>
                                          <p:attrName>ppt_w</p:attrName>
                                        </p:attrNameLst>
                                      </p:cBhvr>
                                      <p:tavLst>
                                        <p:tav tm="0">
                                          <p:val>
                                            <p:fltVal val="0"/>
                                          </p:val>
                                        </p:tav>
                                        <p:tav tm="100000">
                                          <p:val>
                                            <p:strVal val="#ppt_w"/>
                                          </p:val>
                                        </p:tav>
                                      </p:tavLst>
                                    </p:anim>
                                    <p:anim calcmode="lin" valueType="num">
                                      <p:cBhvr>
                                        <p:cTn id="71" dur="500" fill="hold"/>
                                        <p:tgtEl>
                                          <p:spTgt spid="156"/>
                                        </p:tgtEl>
                                        <p:attrNameLst>
                                          <p:attrName>ppt_h</p:attrName>
                                        </p:attrNameLst>
                                      </p:cBhvr>
                                      <p:tavLst>
                                        <p:tav tm="0">
                                          <p:val>
                                            <p:fltVal val="0"/>
                                          </p:val>
                                        </p:tav>
                                        <p:tav tm="100000">
                                          <p:val>
                                            <p:strVal val="#ppt_h"/>
                                          </p:val>
                                        </p:tav>
                                      </p:tavLst>
                                    </p:anim>
                                    <p:animEffect transition="in" filter="fade">
                                      <p:cBhvr>
                                        <p:cTn id="72" dur="500"/>
                                        <p:tgtEl>
                                          <p:spTgt spid="156"/>
                                        </p:tgtEl>
                                      </p:cBhvr>
                                    </p:animEffect>
                                  </p:childTnLst>
                                </p:cTn>
                              </p:par>
                              <p:par>
                                <p:cTn id="73" presetID="10" presetClass="entr" presetSubtype="0" fill="hold" nodeType="withEffect">
                                  <p:stCondLst>
                                    <p:cond delay="0"/>
                                  </p:stCondLst>
                                  <p:childTnLst>
                                    <p:set>
                                      <p:cBhvr>
                                        <p:cTn id="74" dur="1" fill="hold">
                                          <p:stCondLst>
                                            <p:cond delay="0"/>
                                          </p:stCondLst>
                                        </p:cTn>
                                        <p:tgtEl>
                                          <p:spTgt spid="157"/>
                                        </p:tgtEl>
                                        <p:attrNameLst>
                                          <p:attrName>style.visibility</p:attrName>
                                        </p:attrNameLst>
                                      </p:cBhvr>
                                      <p:to>
                                        <p:strVal val="visible"/>
                                      </p:to>
                                    </p:set>
                                    <p:animEffect transition="in" filter="fade">
                                      <p:cBhvr>
                                        <p:cTn id="75" dur="500"/>
                                        <p:tgtEl>
                                          <p:spTgt spid="157"/>
                                        </p:tgtEl>
                                      </p:cBhvr>
                                    </p:animEffect>
                                  </p:childTnLst>
                                </p:cTn>
                              </p:par>
                              <p:par>
                                <p:cTn id="76" presetID="42" presetClass="path" presetSubtype="0" decel="100000" fill="hold" nodeType="withEffect">
                                  <p:stCondLst>
                                    <p:cond delay="0"/>
                                  </p:stCondLst>
                                  <p:childTnLst>
                                    <p:animMotion origin="layout" path="M -3.75E-6 -0.03472 L -3.75E-6 1.85185E-6 " pathEditMode="relative" rAng="0" ptsTypes="AA">
                                      <p:cBhvr>
                                        <p:cTn id="77" dur="750" fill="hold"/>
                                        <p:tgtEl>
                                          <p:spTgt spid="157"/>
                                        </p:tgtEl>
                                        <p:attrNameLst>
                                          <p:attrName>ppt_x</p:attrName>
                                          <p:attrName>ppt_y</p:attrName>
                                        </p:attrNameLst>
                                      </p:cBhvr>
                                      <p:rCtr x="0" y="1736"/>
                                    </p:animMotion>
                                  </p:childTnLst>
                                </p:cTn>
                              </p:par>
                              <p:par>
                                <p:cTn id="78" presetID="10" presetClass="entr" presetSubtype="0" fill="hold" grpId="0" nodeType="withEffect">
                                  <p:stCondLst>
                                    <p:cond delay="0"/>
                                  </p:stCondLst>
                                  <p:childTnLst>
                                    <p:set>
                                      <p:cBhvr>
                                        <p:cTn id="79" dur="1" fill="hold">
                                          <p:stCondLst>
                                            <p:cond delay="0"/>
                                          </p:stCondLst>
                                        </p:cTn>
                                        <p:tgtEl>
                                          <p:spTgt spid="158"/>
                                        </p:tgtEl>
                                        <p:attrNameLst>
                                          <p:attrName>style.visibility</p:attrName>
                                        </p:attrNameLst>
                                      </p:cBhvr>
                                      <p:to>
                                        <p:strVal val="visible"/>
                                      </p:to>
                                    </p:set>
                                    <p:animEffect transition="in" filter="fade">
                                      <p:cBhvr>
                                        <p:cTn id="80" dur="500"/>
                                        <p:tgtEl>
                                          <p:spTgt spid="158"/>
                                        </p:tgtEl>
                                      </p:cBhvr>
                                    </p:animEffect>
                                  </p:childTnLst>
                                </p:cTn>
                              </p:par>
                              <p:par>
                                <p:cTn id="81" presetID="42" presetClass="path" presetSubtype="0" decel="100000" fill="hold" grpId="1" nodeType="withEffect">
                                  <p:stCondLst>
                                    <p:cond delay="0"/>
                                  </p:stCondLst>
                                  <p:childTnLst>
                                    <p:animMotion origin="layout" path="M 3.75E-6 -0.03473 L 3.75E-6 2.96296E-6 " pathEditMode="relative" rAng="0" ptsTypes="AA">
                                      <p:cBhvr>
                                        <p:cTn id="82" dur="750" fill="hold"/>
                                        <p:tgtEl>
                                          <p:spTgt spid="158"/>
                                        </p:tgtEl>
                                        <p:attrNameLst>
                                          <p:attrName>ppt_x</p:attrName>
                                          <p:attrName>ppt_y</p:attrName>
                                        </p:attrNameLst>
                                      </p:cBhvr>
                                      <p:rCtr x="0" y="1736"/>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5"/>
                                        </p:tgtEl>
                                        <p:attrNameLst>
                                          <p:attrName>style.visibility</p:attrName>
                                        </p:attrNameLst>
                                      </p:cBhvr>
                                      <p:to>
                                        <p:strVal val="visible"/>
                                      </p:to>
                                    </p:set>
                                    <p:animEffect transition="in" filter="fade">
                                      <p:cBhvr>
                                        <p:cTn id="87" dur="500"/>
                                        <p:tgtEl>
                                          <p:spTgt spid="16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67"/>
                                        </p:tgtEl>
                                        <p:attrNameLst>
                                          <p:attrName>style.visibility</p:attrName>
                                        </p:attrNameLst>
                                      </p:cBhvr>
                                      <p:to>
                                        <p:strVal val="visible"/>
                                      </p:to>
                                    </p:set>
                                    <p:anim calcmode="lin" valueType="num">
                                      <p:cBhvr>
                                        <p:cTn id="90" dur="500" fill="hold"/>
                                        <p:tgtEl>
                                          <p:spTgt spid="167"/>
                                        </p:tgtEl>
                                        <p:attrNameLst>
                                          <p:attrName>ppt_w</p:attrName>
                                        </p:attrNameLst>
                                      </p:cBhvr>
                                      <p:tavLst>
                                        <p:tav tm="0">
                                          <p:val>
                                            <p:fltVal val="0"/>
                                          </p:val>
                                        </p:tav>
                                        <p:tav tm="100000">
                                          <p:val>
                                            <p:strVal val="#ppt_w"/>
                                          </p:val>
                                        </p:tav>
                                      </p:tavLst>
                                    </p:anim>
                                    <p:anim calcmode="lin" valueType="num">
                                      <p:cBhvr>
                                        <p:cTn id="91" dur="500" fill="hold"/>
                                        <p:tgtEl>
                                          <p:spTgt spid="167"/>
                                        </p:tgtEl>
                                        <p:attrNameLst>
                                          <p:attrName>ppt_h</p:attrName>
                                        </p:attrNameLst>
                                      </p:cBhvr>
                                      <p:tavLst>
                                        <p:tav tm="0">
                                          <p:val>
                                            <p:fltVal val="0"/>
                                          </p:val>
                                        </p:tav>
                                        <p:tav tm="100000">
                                          <p:val>
                                            <p:strVal val="#ppt_h"/>
                                          </p:val>
                                        </p:tav>
                                      </p:tavLst>
                                    </p:anim>
                                    <p:animEffect transition="in" filter="fade">
                                      <p:cBhvr>
                                        <p:cTn id="92" dur="500"/>
                                        <p:tgtEl>
                                          <p:spTgt spid="167"/>
                                        </p:tgtEl>
                                      </p:cBhvr>
                                    </p:animEffect>
                                  </p:childTnLst>
                                </p:cTn>
                              </p:par>
                              <p:par>
                                <p:cTn id="93" presetID="10" presetClass="entr" presetSubtype="0" fill="hold" nodeType="with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fade">
                                      <p:cBhvr>
                                        <p:cTn id="95" dur="500"/>
                                        <p:tgtEl>
                                          <p:spTgt spid="168"/>
                                        </p:tgtEl>
                                      </p:cBhvr>
                                    </p:animEffect>
                                  </p:childTnLst>
                                </p:cTn>
                              </p:par>
                              <p:par>
                                <p:cTn id="96" presetID="42" presetClass="path" presetSubtype="0" decel="100000" fill="hold" nodeType="withEffect">
                                  <p:stCondLst>
                                    <p:cond delay="0"/>
                                  </p:stCondLst>
                                  <p:childTnLst>
                                    <p:animMotion origin="layout" path="M -0.01719 -0.00023 L -1.25E-6 1.85185E-6 " pathEditMode="relative" rAng="0" ptsTypes="AA">
                                      <p:cBhvr>
                                        <p:cTn id="97" dur="750" fill="hold"/>
                                        <p:tgtEl>
                                          <p:spTgt spid="168"/>
                                        </p:tgtEl>
                                        <p:attrNameLst>
                                          <p:attrName>ppt_x</p:attrName>
                                          <p:attrName>ppt_y</p:attrName>
                                        </p:attrNameLst>
                                      </p:cBhvr>
                                      <p:rCtr x="859" y="0"/>
                                    </p:animMotion>
                                  </p:childTnLst>
                                </p:cTn>
                              </p:par>
                              <p:par>
                                <p:cTn id="98" presetID="10" presetClass="entr" presetSubtype="0" fill="hold" grpId="0" nodeType="withEffect">
                                  <p:stCondLst>
                                    <p:cond delay="0"/>
                                  </p:stCondLst>
                                  <p:childTnLst>
                                    <p:set>
                                      <p:cBhvr>
                                        <p:cTn id="99" dur="1" fill="hold">
                                          <p:stCondLst>
                                            <p:cond delay="0"/>
                                          </p:stCondLst>
                                        </p:cTn>
                                        <p:tgtEl>
                                          <p:spTgt spid="169"/>
                                        </p:tgtEl>
                                        <p:attrNameLst>
                                          <p:attrName>style.visibility</p:attrName>
                                        </p:attrNameLst>
                                      </p:cBhvr>
                                      <p:to>
                                        <p:strVal val="visible"/>
                                      </p:to>
                                    </p:set>
                                    <p:animEffect transition="in" filter="fade">
                                      <p:cBhvr>
                                        <p:cTn id="100" dur="500"/>
                                        <p:tgtEl>
                                          <p:spTgt spid="169"/>
                                        </p:tgtEl>
                                      </p:cBhvr>
                                    </p:animEffect>
                                  </p:childTnLst>
                                </p:cTn>
                              </p:par>
                              <p:par>
                                <p:cTn id="101" presetID="42" presetClass="path" presetSubtype="0" decel="100000" fill="hold" grpId="1" nodeType="withEffect">
                                  <p:stCondLst>
                                    <p:cond delay="0"/>
                                  </p:stCondLst>
                                  <p:childTnLst>
                                    <p:animMotion origin="layout" path="M -0.01719 -0.00023 L -1.25E-6 1.85185E-6 " pathEditMode="relative" rAng="0" ptsTypes="AA">
                                      <p:cBhvr>
                                        <p:cTn id="102" dur="750" fill="hold"/>
                                        <p:tgtEl>
                                          <p:spTgt spid="169"/>
                                        </p:tgtEl>
                                        <p:attrNameLst>
                                          <p:attrName>ppt_x</p:attrName>
                                          <p:attrName>ppt_y</p:attrName>
                                        </p:attrNameLst>
                                      </p:cBhvr>
                                      <p:rCtr x="859" y="0"/>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73"/>
                                        </p:tgtEl>
                                        <p:attrNameLst>
                                          <p:attrName>style.visibility</p:attrName>
                                        </p:attrNameLst>
                                      </p:cBhvr>
                                      <p:to>
                                        <p:strVal val="visible"/>
                                      </p:to>
                                    </p:set>
                                    <p:animEffect transition="in" filter="fade">
                                      <p:cBhvr>
                                        <p:cTn id="107" dur="500"/>
                                        <p:tgtEl>
                                          <p:spTgt spid="173"/>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75"/>
                                        </p:tgtEl>
                                        <p:attrNameLst>
                                          <p:attrName>style.visibility</p:attrName>
                                        </p:attrNameLst>
                                      </p:cBhvr>
                                      <p:to>
                                        <p:strVal val="visible"/>
                                      </p:to>
                                    </p:set>
                                    <p:anim calcmode="lin" valueType="num">
                                      <p:cBhvr>
                                        <p:cTn id="110" dur="500" fill="hold"/>
                                        <p:tgtEl>
                                          <p:spTgt spid="175"/>
                                        </p:tgtEl>
                                        <p:attrNameLst>
                                          <p:attrName>ppt_w</p:attrName>
                                        </p:attrNameLst>
                                      </p:cBhvr>
                                      <p:tavLst>
                                        <p:tav tm="0">
                                          <p:val>
                                            <p:fltVal val="0"/>
                                          </p:val>
                                        </p:tav>
                                        <p:tav tm="100000">
                                          <p:val>
                                            <p:strVal val="#ppt_w"/>
                                          </p:val>
                                        </p:tav>
                                      </p:tavLst>
                                    </p:anim>
                                    <p:anim calcmode="lin" valueType="num">
                                      <p:cBhvr>
                                        <p:cTn id="111" dur="500" fill="hold"/>
                                        <p:tgtEl>
                                          <p:spTgt spid="175"/>
                                        </p:tgtEl>
                                        <p:attrNameLst>
                                          <p:attrName>ppt_h</p:attrName>
                                        </p:attrNameLst>
                                      </p:cBhvr>
                                      <p:tavLst>
                                        <p:tav tm="0">
                                          <p:val>
                                            <p:fltVal val="0"/>
                                          </p:val>
                                        </p:tav>
                                        <p:tav tm="100000">
                                          <p:val>
                                            <p:strVal val="#ppt_h"/>
                                          </p:val>
                                        </p:tav>
                                      </p:tavLst>
                                    </p:anim>
                                    <p:animEffect transition="in" filter="fade">
                                      <p:cBhvr>
                                        <p:cTn id="112" dur="500"/>
                                        <p:tgtEl>
                                          <p:spTgt spid="175"/>
                                        </p:tgtEl>
                                      </p:cBhvr>
                                    </p:animEffect>
                                  </p:childTnLst>
                                </p:cTn>
                              </p:par>
                              <p:par>
                                <p:cTn id="113" presetID="10" presetClass="entr" presetSubtype="0" fill="hold" nodeType="withEffect">
                                  <p:stCondLst>
                                    <p:cond delay="0"/>
                                  </p:stCondLst>
                                  <p:childTnLst>
                                    <p:set>
                                      <p:cBhvr>
                                        <p:cTn id="114" dur="1" fill="hold">
                                          <p:stCondLst>
                                            <p:cond delay="0"/>
                                          </p:stCondLst>
                                        </p:cTn>
                                        <p:tgtEl>
                                          <p:spTgt spid="174"/>
                                        </p:tgtEl>
                                        <p:attrNameLst>
                                          <p:attrName>style.visibility</p:attrName>
                                        </p:attrNameLst>
                                      </p:cBhvr>
                                      <p:to>
                                        <p:strVal val="visible"/>
                                      </p:to>
                                    </p:set>
                                    <p:animEffect transition="in" filter="fade">
                                      <p:cBhvr>
                                        <p:cTn id="115" dur="500"/>
                                        <p:tgtEl>
                                          <p:spTgt spid="174"/>
                                        </p:tgtEl>
                                      </p:cBhvr>
                                    </p:animEffect>
                                  </p:childTnLst>
                                </p:cTn>
                              </p:par>
                              <p:par>
                                <p:cTn id="116" presetID="42" presetClass="path" presetSubtype="0" decel="100000" fill="hold" nodeType="withEffect">
                                  <p:stCondLst>
                                    <p:cond delay="0"/>
                                  </p:stCondLst>
                                  <p:childTnLst>
                                    <p:animMotion origin="layout" path="M -0.01719 -0.00023 L -1.25E-6 1.85185E-6 " pathEditMode="relative" rAng="0" ptsTypes="AA">
                                      <p:cBhvr>
                                        <p:cTn id="117" dur="750" fill="hold"/>
                                        <p:tgtEl>
                                          <p:spTgt spid="174"/>
                                        </p:tgtEl>
                                        <p:attrNameLst>
                                          <p:attrName>ppt_x</p:attrName>
                                          <p:attrName>ppt_y</p:attrName>
                                        </p:attrNameLst>
                                      </p:cBhvr>
                                      <p:rCtr x="859" y="0"/>
                                    </p:animMotion>
                                  </p:childTnLst>
                                </p:cTn>
                              </p:par>
                              <p:par>
                                <p:cTn id="118" presetID="10" presetClass="entr" presetSubtype="0" fill="hold" grpId="0" nodeType="withEffect">
                                  <p:stCondLst>
                                    <p:cond delay="0"/>
                                  </p:stCondLst>
                                  <p:childTnLst>
                                    <p:set>
                                      <p:cBhvr>
                                        <p:cTn id="119" dur="1" fill="hold">
                                          <p:stCondLst>
                                            <p:cond delay="0"/>
                                          </p:stCondLst>
                                        </p:cTn>
                                        <p:tgtEl>
                                          <p:spTgt spid="176"/>
                                        </p:tgtEl>
                                        <p:attrNameLst>
                                          <p:attrName>style.visibility</p:attrName>
                                        </p:attrNameLst>
                                      </p:cBhvr>
                                      <p:to>
                                        <p:strVal val="visible"/>
                                      </p:to>
                                    </p:set>
                                    <p:animEffect transition="in" filter="fade">
                                      <p:cBhvr>
                                        <p:cTn id="120" dur="500"/>
                                        <p:tgtEl>
                                          <p:spTgt spid="176"/>
                                        </p:tgtEl>
                                      </p:cBhvr>
                                    </p:animEffect>
                                  </p:childTnLst>
                                </p:cTn>
                              </p:par>
                              <p:par>
                                <p:cTn id="121" presetID="42" presetClass="path" presetSubtype="0" decel="100000" fill="hold" grpId="1" nodeType="withEffect">
                                  <p:stCondLst>
                                    <p:cond delay="0"/>
                                  </p:stCondLst>
                                  <p:childTnLst>
                                    <p:animMotion origin="layout" path="M -0.01719 -0.00023 L -1.25E-6 1.85185E-6 " pathEditMode="relative" rAng="0" ptsTypes="AA">
                                      <p:cBhvr>
                                        <p:cTn id="122" dur="750" fill="hold"/>
                                        <p:tgtEl>
                                          <p:spTgt spid="176"/>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7" grpId="0" animBg="1"/>
      <p:bldP spid="137" grpId="0" animBg="1"/>
      <p:bldP spid="153" grpId="0" animBg="1"/>
      <p:bldP spid="165" grpId="0" animBg="1"/>
      <p:bldP spid="173" grpId="0" animBg="1"/>
      <p:bldP spid="99" grpId="0" animBg="1"/>
      <p:bldP spid="101" grpId="0"/>
      <p:bldP spid="101" grpId="1"/>
      <p:bldP spid="122" grpId="0" animBg="1"/>
      <p:bldP spid="124" grpId="0"/>
      <p:bldP spid="124" grpId="1"/>
      <p:bldP spid="141" grpId="0" animBg="1"/>
      <p:bldP spid="143" grpId="0"/>
      <p:bldP spid="143" grpId="1"/>
      <p:bldP spid="156" grpId="0" animBg="1"/>
      <p:bldP spid="158" grpId="0"/>
      <p:bldP spid="158" grpId="1"/>
      <p:bldP spid="167" grpId="0" animBg="1"/>
      <p:bldP spid="169" grpId="0"/>
      <p:bldP spid="169" grpId="1"/>
      <p:bldP spid="175" grpId="0" animBg="1"/>
      <p:bldP spid="176" grpId="0"/>
      <p:bldP spid="17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A46C1-E55F-37CE-7085-763F94E81FD4}"/>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sharpenSoften amount="-49000"/>
                    </a14:imgEffect>
                    <a14:imgEffect>
                      <a14:brightnessContrast bright="-23000"/>
                    </a14:imgEffect>
                  </a14:imgLayer>
                </a14:imgProps>
              </a:ext>
              <a:ext uri="{28A0092B-C50C-407E-A947-70E740481C1C}">
                <a14:useLocalDpi xmlns:a14="http://schemas.microsoft.com/office/drawing/2010/main" val="0"/>
              </a:ext>
            </a:extLst>
          </a:blip>
          <a:srcRect t="25680" b="25680"/>
          <a:stretch/>
        </p:blipFill>
        <p:spPr>
          <a:xfrm>
            <a:off x="0" y="1"/>
            <a:ext cx="12192000" cy="6855296"/>
          </a:xfrm>
          <a:prstGeom prst="rect">
            <a:avLst/>
          </a:prstGeom>
        </p:spPr>
      </p:pic>
      <p:sp>
        <p:nvSpPr>
          <p:cNvPr id="6" name="Rectangle 5">
            <a:extLst>
              <a:ext uri="{FF2B5EF4-FFF2-40B4-BE49-F238E27FC236}">
                <a16:creationId xmlns:a16="http://schemas.microsoft.com/office/drawing/2014/main" id="{859ACB25-5A55-E292-9C92-E17ADF7EB3AF}"/>
              </a:ext>
              <a:ext uri="{C183D7F6-B498-43B3-948B-1728B52AA6E4}">
                <adec:decorative xmlns:adec="http://schemas.microsoft.com/office/drawing/2017/decorative" val="1"/>
              </a:ext>
            </a:extLst>
          </p:cNvPr>
          <p:cNvSpPr>
            <a:spLocks/>
          </p:cNvSpPr>
          <p:nvPr/>
        </p:nvSpPr>
        <p:spPr bwMode="auto">
          <a:xfrm>
            <a:off x="0" y="1"/>
            <a:ext cx="12192001" cy="6855296"/>
          </a:xfrm>
          <a:prstGeom prst="rect">
            <a:avLst/>
          </a:prstGeom>
          <a:gradFill flip="none" rotWithShape="1">
            <a:gsLst>
              <a:gs pos="18000">
                <a:srgbClr val="091F2D">
                  <a:alpha val="84000"/>
                </a:srgbClr>
              </a:gs>
              <a:gs pos="95000">
                <a:srgbClr val="091F2D">
                  <a:alpha val="87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949434B-09B0-5841-5A6A-E31C488396ED}"/>
              </a:ext>
            </a:extLst>
          </p:cNvPr>
          <p:cNvSpPr>
            <a:spLocks noGrp="1"/>
          </p:cNvSpPr>
          <p:nvPr>
            <p:ph type="title"/>
          </p:nvPr>
        </p:nvSpPr>
        <p:spPr>
          <a:xfrm>
            <a:off x="5025844" y="485422"/>
            <a:ext cx="6594471" cy="1083289"/>
          </a:xfrm>
        </p:spPr>
        <p:txBody>
          <a:bodyPr vert="horz" wrap="square" lIns="0" tIns="0" rIns="0" bIns="0" rtlCol="0" anchor="t">
            <a:noAutofit/>
          </a:bodyPr>
          <a:lstStyle/>
          <a:p>
            <a:r>
              <a:rPr lang="en-US" sz="3600">
                <a:cs typeface="Segoe UI Semibold"/>
              </a:rPr>
              <a:t>What prompts are you most interested in creating?</a:t>
            </a:r>
          </a:p>
        </p:txBody>
      </p:sp>
      <p:pic>
        <p:nvPicPr>
          <p:cNvPr id="7" name="Picture 6">
            <a:extLst>
              <a:ext uri="{FF2B5EF4-FFF2-40B4-BE49-F238E27FC236}">
                <a16:creationId xmlns:a16="http://schemas.microsoft.com/office/drawing/2014/main" id="{DA188122-529F-CBB0-BDED-232043B9200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6576" r="26362"/>
          <a:stretch/>
        </p:blipFill>
        <p:spPr>
          <a:xfrm>
            <a:off x="298450" y="1"/>
            <a:ext cx="4363244" cy="6183294"/>
          </a:xfrm>
          <a:prstGeom prst="rect">
            <a:avLst/>
          </a:prstGeom>
        </p:spPr>
      </p:pic>
      <p:sp>
        <p:nvSpPr>
          <p:cNvPr id="10" name="Rectangle 9">
            <a:extLst>
              <a:ext uri="{FF2B5EF4-FFF2-40B4-BE49-F238E27FC236}">
                <a16:creationId xmlns:a16="http://schemas.microsoft.com/office/drawing/2014/main" id="{FD720A8D-C7DC-7AD6-6AF1-F19A346ECEEB}"/>
              </a:ext>
              <a:ext uri="{C183D7F6-B498-43B3-948B-1728B52AA6E4}">
                <adec:decorative xmlns:adec="http://schemas.microsoft.com/office/drawing/2017/decorative" val="1"/>
              </a:ext>
            </a:extLst>
          </p:cNvPr>
          <p:cNvSpPr/>
          <p:nvPr/>
        </p:nvSpPr>
        <p:spPr bwMode="auto">
          <a:xfrm rot="16200000">
            <a:off x="6867062" y="-209237"/>
            <a:ext cx="4377665" cy="8407399"/>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2" name="Straight Connector 11">
            <a:extLst>
              <a:ext uri="{FF2B5EF4-FFF2-40B4-BE49-F238E27FC236}">
                <a16:creationId xmlns:a16="http://schemas.microsoft.com/office/drawing/2014/main" id="{61209DFC-F7A2-6F84-5483-E4A39CF8BFCA}"/>
              </a:ext>
              <a:ext uri="{C183D7F6-B498-43B3-948B-1728B52AA6E4}">
                <adec:decorative xmlns:adec="http://schemas.microsoft.com/office/drawing/2017/decorative" val="1"/>
              </a:ext>
            </a:extLst>
          </p:cNvPr>
          <p:cNvCxnSpPr>
            <a:cxnSpLocks/>
          </p:cNvCxnSpPr>
          <p:nvPr/>
        </p:nvCxnSpPr>
        <p:spPr>
          <a:xfrm flipV="1">
            <a:off x="4852194" y="1805627"/>
            <a:ext cx="0" cy="5052373"/>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47BF0561-2A54-CFC0-114B-B2DE74E8452A}"/>
              </a:ext>
            </a:extLst>
          </p:cNvPr>
          <p:cNvSpPr txBox="1">
            <a:spLocks/>
          </p:cNvSpPr>
          <p:nvPr/>
        </p:nvSpPr>
        <p:spPr>
          <a:xfrm>
            <a:off x="5025844" y="2158796"/>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a:latin typeface="+mj-lt"/>
                <a:cs typeface="+mn-cs"/>
              </a:rPr>
              <a:t>Project management</a:t>
            </a:r>
          </a:p>
        </p:txBody>
      </p:sp>
      <p:sp>
        <p:nvSpPr>
          <p:cNvPr id="31" name="Text Placeholder 3">
            <a:extLst>
              <a:ext uri="{FF2B5EF4-FFF2-40B4-BE49-F238E27FC236}">
                <a16:creationId xmlns:a16="http://schemas.microsoft.com/office/drawing/2014/main" id="{BA5F06C7-D21A-B4A5-65CD-6766259DC728}"/>
              </a:ext>
            </a:extLst>
          </p:cNvPr>
          <p:cNvSpPr txBox="1">
            <a:spLocks/>
          </p:cNvSpPr>
          <p:nvPr/>
        </p:nvSpPr>
        <p:spPr>
          <a:xfrm>
            <a:off x="5025844" y="2955065"/>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a:latin typeface="+mj-lt"/>
                <a:cs typeface="+mn-cs"/>
              </a:rPr>
              <a:t>Fundraising</a:t>
            </a:r>
          </a:p>
        </p:txBody>
      </p:sp>
      <p:sp>
        <p:nvSpPr>
          <p:cNvPr id="32" name="Text Placeholder 3">
            <a:extLst>
              <a:ext uri="{FF2B5EF4-FFF2-40B4-BE49-F238E27FC236}">
                <a16:creationId xmlns:a16="http://schemas.microsoft.com/office/drawing/2014/main" id="{D49059AF-6180-E938-15E3-093C0917F3B1}"/>
              </a:ext>
            </a:extLst>
          </p:cNvPr>
          <p:cNvSpPr txBox="1">
            <a:spLocks/>
          </p:cNvSpPr>
          <p:nvPr/>
        </p:nvSpPr>
        <p:spPr>
          <a:xfrm>
            <a:off x="5025844" y="3751334"/>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a:latin typeface="+mj-lt"/>
                <a:cs typeface="+mn-cs"/>
              </a:rPr>
              <a:t>Marketing</a:t>
            </a:r>
          </a:p>
        </p:txBody>
      </p:sp>
      <p:sp>
        <p:nvSpPr>
          <p:cNvPr id="33" name="Text Placeholder 3">
            <a:extLst>
              <a:ext uri="{FF2B5EF4-FFF2-40B4-BE49-F238E27FC236}">
                <a16:creationId xmlns:a16="http://schemas.microsoft.com/office/drawing/2014/main" id="{604BB691-7B91-EE55-527E-03CC78617B2A}"/>
              </a:ext>
            </a:extLst>
          </p:cNvPr>
          <p:cNvSpPr txBox="1">
            <a:spLocks/>
          </p:cNvSpPr>
          <p:nvPr/>
        </p:nvSpPr>
        <p:spPr>
          <a:xfrm>
            <a:off x="5025844" y="4547603"/>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a:latin typeface="+mj-lt"/>
                <a:cs typeface="+mn-cs"/>
              </a:rPr>
              <a:t>People development</a:t>
            </a:r>
          </a:p>
        </p:txBody>
      </p:sp>
      <p:cxnSp>
        <p:nvCxnSpPr>
          <p:cNvPr id="35" name="Straight Connector 34">
            <a:extLst>
              <a:ext uri="{FF2B5EF4-FFF2-40B4-BE49-F238E27FC236}">
                <a16:creationId xmlns:a16="http://schemas.microsoft.com/office/drawing/2014/main" id="{9E338E68-45D2-4B38-AF9E-8391D4931DA2}"/>
              </a:ext>
              <a:ext uri="{C183D7F6-B498-43B3-948B-1728B52AA6E4}">
                <adec:decorative xmlns:adec="http://schemas.microsoft.com/office/drawing/2017/decorative" val="1"/>
              </a:ext>
            </a:extLst>
          </p:cNvPr>
          <p:cNvCxnSpPr>
            <a:cxnSpLocks/>
          </p:cNvCxnSpPr>
          <p:nvPr/>
        </p:nvCxnSpPr>
        <p:spPr>
          <a:xfrm flipV="1">
            <a:off x="4852194" y="2091995"/>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94FC708-26B3-F837-F3F0-277024DB3100}"/>
              </a:ext>
              <a:ext uri="{C183D7F6-B498-43B3-948B-1728B52AA6E4}">
                <adec:decorative xmlns:adec="http://schemas.microsoft.com/office/drawing/2017/decorative" val="1"/>
              </a:ext>
            </a:extLst>
          </p:cNvPr>
          <p:cNvCxnSpPr>
            <a:cxnSpLocks/>
          </p:cNvCxnSpPr>
          <p:nvPr/>
        </p:nvCxnSpPr>
        <p:spPr>
          <a:xfrm flipV="1">
            <a:off x="4852194" y="2888264"/>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38BD0B8-5C7E-B69D-5246-3AD2CC2698DF}"/>
              </a:ext>
              <a:ext uri="{C183D7F6-B498-43B3-948B-1728B52AA6E4}">
                <adec:decorative xmlns:adec="http://schemas.microsoft.com/office/drawing/2017/decorative" val="1"/>
              </a:ext>
            </a:extLst>
          </p:cNvPr>
          <p:cNvCxnSpPr>
            <a:cxnSpLocks/>
          </p:cNvCxnSpPr>
          <p:nvPr/>
        </p:nvCxnSpPr>
        <p:spPr>
          <a:xfrm flipV="1">
            <a:off x="4852194" y="3684533"/>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6F2907-B3A7-20BF-9DDA-CB3E40441347}"/>
              </a:ext>
              <a:ext uri="{C183D7F6-B498-43B3-948B-1728B52AA6E4}">
                <adec:decorative xmlns:adec="http://schemas.microsoft.com/office/drawing/2017/decorative" val="1"/>
              </a:ext>
            </a:extLst>
          </p:cNvPr>
          <p:cNvCxnSpPr>
            <a:cxnSpLocks/>
          </p:cNvCxnSpPr>
          <p:nvPr/>
        </p:nvCxnSpPr>
        <p:spPr>
          <a:xfrm flipV="1">
            <a:off x="4852194" y="448080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7FC5A8F-6ACF-793E-FF5C-D0E2F8B890DC}"/>
              </a:ext>
              <a:ext uri="{C183D7F6-B498-43B3-948B-1728B52AA6E4}">
                <adec:decorative xmlns:adec="http://schemas.microsoft.com/office/drawing/2017/decorative" val="1"/>
              </a:ext>
            </a:extLst>
          </p:cNvPr>
          <p:cNvCxnSpPr>
            <a:cxnSpLocks/>
          </p:cNvCxnSpPr>
          <p:nvPr/>
        </p:nvCxnSpPr>
        <p:spPr>
          <a:xfrm flipV="1">
            <a:off x="4852193" y="5223510"/>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B460D182-04FD-594D-4A65-6EB552E5D906}"/>
              </a:ext>
            </a:extLst>
          </p:cNvPr>
          <p:cNvSpPr txBox="1">
            <a:spLocks/>
          </p:cNvSpPr>
          <p:nvPr/>
        </p:nvSpPr>
        <p:spPr>
          <a:xfrm>
            <a:off x="5025843" y="5290311"/>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a:latin typeface="+mj-lt"/>
                <a:cs typeface="+mn-cs"/>
              </a:rPr>
              <a:t>Administrative tasks</a:t>
            </a:r>
          </a:p>
        </p:txBody>
      </p:sp>
    </p:spTree>
    <p:custDataLst>
      <p:tags r:id="rId1"/>
    </p:custDataLst>
    <p:extLst>
      <p:ext uri="{BB962C8B-B14F-4D97-AF65-F5344CB8AC3E}">
        <p14:creationId xmlns:p14="http://schemas.microsoft.com/office/powerpoint/2010/main" val="35112147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738664"/>
          </a:xfrm>
        </p:spPr>
        <p:txBody>
          <a:bodyPr wrap="square">
            <a:spAutoFit/>
          </a:bodyPr>
          <a:lstStyle/>
          <a:p>
            <a:r>
              <a:rPr lang="en-US" sz="4800" spc="-50">
                <a:cs typeface="Segoe UI"/>
              </a:rPr>
              <a:t>Demo: Text generators</a:t>
            </a: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16967368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5C187-E7D1-6C7A-0DB4-82691F027EF4}"/>
              </a:ext>
            </a:extLst>
          </p:cNvPr>
          <p:cNvSpPr>
            <a:spLocks noGrp="1"/>
          </p:cNvSpPr>
          <p:nvPr>
            <p:ph type="title"/>
          </p:nvPr>
        </p:nvSpPr>
        <p:spPr/>
        <p:txBody>
          <a:bodyPr/>
          <a:lstStyle/>
          <a:p>
            <a:endParaRPr lang="en-US"/>
          </a:p>
        </p:txBody>
      </p:sp>
      <p:pic>
        <p:nvPicPr>
          <p:cNvPr id="4" name="Screen Recording 3">
            <a:hlinkClick r:id="" action="ppaction://media"/>
            <a:extLst>
              <a:ext uri="{FF2B5EF4-FFF2-40B4-BE49-F238E27FC236}">
                <a16:creationId xmlns:a16="http://schemas.microsoft.com/office/drawing/2014/main" id="{1D4F3BC0-2F86-DE19-2B74-6718EB20F89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63513"/>
            <a:ext cx="12192000" cy="6530975"/>
          </a:xfrm>
          <a:prstGeom prst="rect">
            <a:avLst/>
          </a:prstGeom>
        </p:spPr>
      </p:pic>
    </p:spTree>
    <p:custDataLst>
      <p:tags r:id="rId1"/>
    </p:custDataLst>
    <p:extLst>
      <p:ext uri="{BB962C8B-B14F-4D97-AF65-F5344CB8AC3E}">
        <p14:creationId xmlns:p14="http://schemas.microsoft.com/office/powerpoint/2010/main" val="1910771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B6D85B-7FF0-6C97-CBCB-8FF4349425AD}"/>
              </a:ext>
              <a:ext uri="{C183D7F6-B498-43B3-948B-1728B52AA6E4}">
                <adec:decorative xmlns:adec="http://schemas.microsoft.com/office/drawing/2017/decorative" val="1"/>
              </a:ext>
            </a:extLst>
          </p:cNvPr>
          <p:cNvSpPr>
            <a:spLocks/>
          </p:cNvSpPr>
          <p:nvPr/>
        </p:nvSpPr>
        <p:spPr bwMode="auto">
          <a:xfrm rot="16200000">
            <a:off x="428495" y="800102"/>
            <a:ext cx="4400822" cy="5257795"/>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4" name="Title 3">
            <a:extLst>
              <a:ext uri="{FF2B5EF4-FFF2-40B4-BE49-F238E27FC236}">
                <a16:creationId xmlns:a16="http://schemas.microsoft.com/office/drawing/2014/main" id="{F5E55F31-02FB-77AC-977C-B0C7A7E14693}"/>
              </a:ext>
            </a:extLst>
          </p:cNvPr>
          <p:cNvSpPr>
            <a:spLocks noGrp="1"/>
          </p:cNvSpPr>
          <p:nvPr>
            <p:ph type="title"/>
          </p:nvPr>
        </p:nvSpPr>
        <p:spPr>
          <a:xfrm>
            <a:off x="588963" y="1664554"/>
            <a:ext cx="4364037" cy="1661993"/>
          </a:xfrm>
        </p:spPr>
        <p:txBody>
          <a:bodyPr lIns="0" tIns="0" rIns="0" bIns="0"/>
          <a:lstStyle/>
          <a:p>
            <a:r>
              <a:rPr lang="en-US" sz="3600"/>
              <a:t>Credit for </a:t>
            </a:r>
            <a:br>
              <a:rPr lang="en-US" sz="3600"/>
            </a:br>
            <a:r>
              <a:rPr lang="en-US" sz="3600"/>
              <a:t>AI-generated content</a:t>
            </a:r>
          </a:p>
        </p:txBody>
      </p:sp>
      <p:sp>
        <p:nvSpPr>
          <p:cNvPr id="13" name="Rectangle 12">
            <a:extLst>
              <a:ext uri="{FF2B5EF4-FFF2-40B4-BE49-F238E27FC236}">
                <a16:creationId xmlns:a16="http://schemas.microsoft.com/office/drawing/2014/main" id="{CC34B54C-B741-F861-6FDE-3624EEF05225}"/>
              </a:ext>
              <a:ext uri="{C183D7F6-B498-43B3-948B-1728B52AA6E4}">
                <adec:decorative xmlns:adec="http://schemas.microsoft.com/office/drawing/2017/decorative" val="1"/>
              </a:ext>
            </a:extLst>
          </p:cNvPr>
          <p:cNvSpPr/>
          <p:nvPr/>
        </p:nvSpPr>
        <p:spPr bwMode="auto">
          <a:xfrm>
            <a:off x="5257804" y="1228589"/>
            <a:ext cx="6345232" cy="4400823"/>
          </a:xfrm>
          <a:prstGeom prst="rect">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198359AD-BB09-E5B4-B9EE-D00CE65709F2}"/>
              </a:ext>
            </a:extLst>
          </p:cNvPr>
          <p:cNvSpPr txBox="1"/>
          <p:nvPr/>
        </p:nvSpPr>
        <p:spPr>
          <a:xfrm>
            <a:off x="6027747" y="2290229"/>
            <a:ext cx="4805346" cy="2277547"/>
          </a:xfrm>
          <a:prstGeom prst="rect">
            <a:avLst/>
          </a:prstGeom>
          <a:noFill/>
        </p:spPr>
        <p:txBody>
          <a:bodyPr wrap="square" lIns="274320" tIns="274320" rIns="274320" bIns="2743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mj-lt"/>
                <a:ea typeface="+mn-ea"/>
                <a:cs typeface="Segoe UI Bold" panose="020B0802040204020203" pitchFamily="34" charset="0"/>
              </a:rPr>
              <a:t>Note: </a:t>
            </a:r>
            <a:r>
              <a:rPr kumimoji="0" lang="en-US" sz="2800" b="0" i="0" u="none" strike="noStrike" kern="1200" cap="none" spc="0" normalizeH="0" baseline="0" noProof="0">
                <a:ln>
                  <a:noFill/>
                </a:ln>
                <a:effectLst/>
                <a:uLnTx/>
                <a:uFillTx/>
                <a:ea typeface="+mn-ea"/>
                <a:cs typeface="Segoe UI" panose="020B0502040204020203" pitchFamily="34" charset="0"/>
              </a:rPr>
              <a:t>This article was created by a person with the assistance of an artificial intelligence (AI).</a:t>
            </a:r>
          </a:p>
        </p:txBody>
      </p:sp>
      <p:cxnSp>
        <p:nvCxnSpPr>
          <p:cNvPr id="16" name="Straight Connector 15">
            <a:extLst>
              <a:ext uri="{FF2B5EF4-FFF2-40B4-BE49-F238E27FC236}">
                <a16:creationId xmlns:a16="http://schemas.microsoft.com/office/drawing/2014/main" id="{0C946B2D-D16D-74E3-CBEF-A0117C0C1B94}"/>
              </a:ext>
              <a:ext uri="{C183D7F6-B498-43B3-948B-1728B52AA6E4}">
                <adec:decorative xmlns:adec="http://schemas.microsoft.com/office/drawing/2017/decorative" val="1"/>
              </a:ext>
            </a:extLst>
          </p:cNvPr>
          <p:cNvCxnSpPr>
            <a:cxnSpLocks/>
          </p:cNvCxnSpPr>
          <p:nvPr/>
        </p:nvCxnSpPr>
        <p:spPr>
          <a:xfrm flipV="1">
            <a:off x="5257804" y="2802215"/>
            <a:ext cx="0" cy="1253571"/>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7" name="Picture 9" descr="Browser window and light bulb in orange and yellow color">
            <a:extLst>
              <a:ext uri="{FF2B5EF4-FFF2-40B4-BE49-F238E27FC236}">
                <a16:creationId xmlns:a16="http://schemas.microsoft.com/office/drawing/2014/main" id="{160E170C-0727-F64F-764C-CCD41C12DCA2}"/>
              </a:ext>
            </a:extLst>
          </p:cNvPr>
          <p:cNvPicPr>
            <a:picLocks noChangeAspect="1"/>
          </p:cNvPicPr>
          <p:nvPr/>
        </p:nvPicPr>
        <p:blipFill>
          <a:blip r:embed="rId4"/>
          <a:stretch>
            <a:fillRect/>
          </a:stretch>
        </p:blipFill>
        <p:spPr>
          <a:xfrm>
            <a:off x="588962" y="3918489"/>
            <a:ext cx="1430338" cy="1430338"/>
          </a:xfrm>
          <a:prstGeom prst="rect">
            <a:avLst/>
          </a:prstGeom>
        </p:spPr>
      </p:pic>
    </p:spTree>
    <p:custDataLst>
      <p:tags r:id="rId1"/>
    </p:custDataLst>
    <p:extLst>
      <p:ext uri="{BB962C8B-B14F-4D97-AF65-F5344CB8AC3E}">
        <p14:creationId xmlns:p14="http://schemas.microsoft.com/office/powerpoint/2010/main" val="397431352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B3B808-8F27-F4D4-1AE2-BAAD44D8E3FF}"/>
              </a:ext>
              <a:ext uri="{C183D7F6-B498-43B3-948B-1728B52AA6E4}">
                <adec:decorative xmlns:adec="http://schemas.microsoft.com/office/drawing/2017/decorative" val="1"/>
              </a:ext>
            </a:extLst>
          </p:cNvPr>
          <p:cNvSpPr>
            <a:spLocks/>
          </p:cNvSpPr>
          <p:nvPr/>
        </p:nvSpPr>
        <p:spPr bwMode="auto">
          <a:xfrm rot="16200000">
            <a:off x="6138652" y="521529"/>
            <a:ext cx="4317930" cy="7186612"/>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DF66740C-77F4-9A8C-A6A7-85A253565075}"/>
              </a:ext>
              <a:ext uri="{C183D7F6-B498-43B3-948B-1728B52AA6E4}">
                <adec:decorative xmlns:adec="http://schemas.microsoft.com/office/drawing/2017/decorative" val="1"/>
              </a:ext>
            </a:extLst>
          </p:cNvPr>
          <p:cNvCxnSpPr>
            <a:cxnSpLocks/>
          </p:cNvCxnSpPr>
          <p:nvPr/>
        </p:nvCxnSpPr>
        <p:spPr>
          <a:xfrm>
            <a:off x="5589683" y="1956377"/>
            <a:ext cx="0" cy="4316914"/>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B1F07F-82F5-4B71-EA51-0E29CBD85E04}"/>
              </a:ext>
              <a:ext uri="{C183D7F6-B498-43B3-948B-1728B52AA6E4}">
                <adec:decorative xmlns:adec="http://schemas.microsoft.com/office/drawing/2017/decorative" val="1"/>
              </a:ext>
            </a:extLst>
          </p:cNvPr>
          <p:cNvCxnSpPr>
            <a:cxnSpLocks/>
          </p:cNvCxnSpPr>
          <p:nvPr/>
        </p:nvCxnSpPr>
        <p:spPr>
          <a:xfrm flipV="1">
            <a:off x="5589683" y="265220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55AC14-4DB0-8056-3EDB-3D3CFBBFA6D7}"/>
              </a:ext>
              <a:ext uri="{C183D7F6-B498-43B3-948B-1728B52AA6E4}">
                <adec:decorative xmlns:adec="http://schemas.microsoft.com/office/drawing/2017/decorative" val="1"/>
              </a:ext>
            </a:extLst>
          </p:cNvPr>
          <p:cNvCxnSpPr>
            <a:cxnSpLocks/>
          </p:cNvCxnSpPr>
          <p:nvPr/>
        </p:nvCxnSpPr>
        <p:spPr>
          <a:xfrm flipV="1">
            <a:off x="5589683" y="3924923"/>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6039CB-06ED-5F2B-30C2-CD093A5BD201}"/>
              </a:ext>
              <a:ext uri="{C183D7F6-B498-43B3-948B-1728B52AA6E4}">
                <adec:decorative xmlns:adec="http://schemas.microsoft.com/office/drawing/2017/decorative" val="1"/>
              </a:ext>
            </a:extLst>
          </p:cNvPr>
          <p:cNvCxnSpPr>
            <a:cxnSpLocks/>
          </p:cNvCxnSpPr>
          <p:nvPr/>
        </p:nvCxnSpPr>
        <p:spPr>
          <a:xfrm flipV="1">
            <a:off x="5589683" y="5197644"/>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75AD75-1C11-E8A3-9C3D-965144C38020}"/>
              </a:ext>
            </a:extLst>
          </p:cNvPr>
          <p:cNvSpPr>
            <a:spLocks noGrp="1"/>
          </p:cNvSpPr>
          <p:nvPr>
            <p:ph type="title"/>
          </p:nvPr>
        </p:nvSpPr>
        <p:spPr>
          <a:xfrm>
            <a:off x="4704311" y="1073986"/>
            <a:ext cx="6908251" cy="553998"/>
          </a:xfrm>
        </p:spPr>
        <p:txBody>
          <a:bodyPr/>
          <a:lstStyle/>
          <a:p>
            <a:r>
              <a:rPr lang="en-US" sz="3600">
                <a:cs typeface="Segoe UI Semibold"/>
              </a:rPr>
              <a:t>Accuracy checks</a:t>
            </a:r>
          </a:p>
        </p:txBody>
      </p:sp>
      <p:pic>
        <p:nvPicPr>
          <p:cNvPr id="16" name="Picture 15" descr="Photo of a young woman working on a laptop.">
            <a:extLst>
              <a:ext uri="{FF2B5EF4-FFF2-40B4-BE49-F238E27FC236}">
                <a16:creationId xmlns:a16="http://schemas.microsoft.com/office/drawing/2014/main" id="{0E596732-DD8C-3085-2EA1-E7BF4B9B38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79438" y="0"/>
            <a:ext cx="3765550" cy="6273800"/>
          </a:xfrm>
          <a:custGeom>
            <a:avLst/>
            <a:gdLst>
              <a:gd name="connsiteX0" fmla="*/ 0 w 3765550"/>
              <a:gd name="connsiteY0" fmla="*/ 0 h 5943670"/>
              <a:gd name="connsiteX1" fmla="*/ 3765550 w 3765550"/>
              <a:gd name="connsiteY1" fmla="*/ 0 h 5943670"/>
              <a:gd name="connsiteX2" fmla="*/ 3765550 w 3765550"/>
              <a:gd name="connsiteY2" fmla="*/ 5943670 h 5943670"/>
              <a:gd name="connsiteX3" fmla="*/ 0 w 3765550"/>
              <a:gd name="connsiteY3" fmla="*/ 5943670 h 5943670"/>
            </a:gdLst>
            <a:ahLst/>
            <a:cxnLst>
              <a:cxn ang="0">
                <a:pos x="connsiteX0" y="connsiteY0"/>
              </a:cxn>
              <a:cxn ang="0">
                <a:pos x="connsiteX1" y="connsiteY1"/>
              </a:cxn>
              <a:cxn ang="0">
                <a:pos x="connsiteX2" y="connsiteY2"/>
              </a:cxn>
              <a:cxn ang="0">
                <a:pos x="connsiteX3" y="connsiteY3"/>
              </a:cxn>
            </a:cxnLst>
            <a:rect l="l" t="t" r="r" b="b"/>
            <a:pathLst>
              <a:path w="3765550" h="5943670">
                <a:moveTo>
                  <a:pt x="0" y="0"/>
                </a:moveTo>
                <a:lnTo>
                  <a:pt x="3765550" y="0"/>
                </a:lnTo>
                <a:lnTo>
                  <a:pt x="3765550" y="5943670"/>
                </a:lnTo>
                <a:lnTo>
                  <a:pt x="0" y="5943670"/>
                </a:lnTo>
                <a:close/>
              </a:path>
            </a:pathLst>
          </a:custGeom>
        </p:spPr>
      </p:pic>
      <p:sp>
        <p:nvSpPr>
          <p:cNvPr id="17" name="Graphic 26" descr="Icon of a checkmark inside a circle">
            <a:extLst>
              <a:ext uri="{FF2B5EF4-FFF2-40B4-BE49-F238E27FC236}">
                <a16:creationId xmlns:a16="http://schemas.microsoft.com/office/drawing/2014/main" id="{15E31430-E3A6-6BC8-53C6-DDDF430734D8}"/>
              </a:ext>
            </a:extLst>
          </p:cNvPr>
          <p:cNvSpPr>
            <a:spLocks noChangeAspect="1"/>
          </p:cNvSpPr>
          <p:nvPr/>
        </p:nvSpPr>
        <p:spPr>
          <a:xfrm>
            <a:off x="4937410" y="2632494"/>
            <a:ext cx="419238" cy="419238"/>
          </a:xfrm>
          <a:custGeom>
            <a:avLst/>
            <a:gdLst>
              <a:gd name="connsiteX0" fmla="*/ 119818 w 239636"/>
              <a:gd name="connsiteY0" fmla="*/ 0 h 239636"/>
              <a:gd name="connsiteX1" fmla="*/ 239637 w 239636"/>
              <a:gd name="connsiteY1" fmla="*/ 119818 h 239636"/>
              <a:gd name="connsiteX2" fmla="*/ 119818 w 239636"/>
              <a:gd name="connsiteY2" fmla="*/ 239637 h 239636"/>
              <a:gd name="connsiteX3" fmla="*/ 0 w 239636"/>
              <a:gd name="connsiteY3" fmla="*/ 119818 h 239636"/>
              <a:gd name="connsiteX4" fmla="*/ 119818 w 239636"/>
              <a:gd name="connsiteY4" fmla="*/ 0 h 239636"/>
              <a:gd name="connsiteX5" fmla="*/ 119818 w 239636"/>
              <a:gd name="connsiteY5" fmla="*/ 17973 h 239636"/>
              <a:gd name="connsiteX6" fmla="*/ 17973 w 239636"/>
              <a:gd name="connsiteY6" fmla="*/ 119818 h 239636"/>
              <a:gd name="connsiteX7" fmla="*/ 119818 w 239636"/>
              <a:gd name="connsiteY7" fmla="*/ 221664 h 239636"/>
              <a:gd name="connsiteX8" fmla="*/ 221664 w 239636"/>
              <a:gd name="connsiteY8" fmla="*/ 119818 h 239636"/>
              <a:gd name="connsiteX9" fmla="*/ 119818 w 239636"/>
              <a:gd name="connsiteY9" fmla="*/ 17973 h 239636"/>
              <a:gd name="connsiteX10" fmla="*/ 104841 w 239636"/>
              <a:gd name="connsiteY10" fmla="*/ 137064 h 239636"/>
              <a:gd name="connsiteX11" fmla="*/ 158396 w 239636"/>
              <a:gd name="connsiteY11" fmla="*/ 83509 h 239636"/>
              <a:gd name="connsiteX12" fmla="*/ 171104 w 239636"/>
              <a:gd name="connsiteY12" fmla="*/ 83509 h 239636"/>
              <a:gd name="connsiteX13" fmla="*/ 171974 w 239636"/>
              <a:gd name="connsiteY13" fmla="*/ 95210 h 239636"/>
              <a:gd name="connsiteX14" fmla="*/ 171104 w 239636"/>
              <a:gd name="connsiteY14" fmla="*/ 96218 h 239636"/>
              <a:gd name="connsiteX15" fmla="*/ 111195 w 239636"/>
              <a:gd name="connsiteY15" fmla="*/ 156127 h 239636"/>
              <a:gd name="connsiteX16" fmla="*/ 99495 w 239636"/>
              <a:gd name="connsiteY16" fmla="*/ 156997 h 239636"/>
              <a:gd name="connsiteX17" fmla="*/ 98487 w 239636"/>
              <a:gd name="connsiteY17" fmla="*/ 156127 h 239636"/>
              <a:gd name="connsiteX18" fmla="*/ 68532 w 239636"/>
              <a:gd name="connsiteY18" fmla="*/ 126172 h 239636"/>
              <a:gd name="connsiteX19" fmla="*/ 68532 w 239636"/>
              <a:gd name="connsiteY19" fmla="*/ 113464 h 239636"/>
              <a:gd name="connsiteX20" fmla="*/ 80233 w 239636"/>
              <a:gd name="connsiteY20" fmla="*/ 112594 h 239636"/>
              <a:gd name="connsiteX21" fmla="*/ 81241 w 239636"/>
              <a:gd name="connsiteY21" fmla="*/ 113464 h 239636"/>
              <a:gd name="connsiteX22" fmla="*/ 104841 w 239636"/>
              <a:gd name="connsiteY22" fmla="*/ 137064 h 239636"/>
              <a:gd name="connsiteX23" fmla="*/ 158396 w 239636"/>
              <a:gd name="connsiteY23" fmla="*/ 83509 h 239636"/>
              <a:gd name="connsiteX24" fmla="*/ 104841 w 239636"/>
              <a:gd name="connsiteY24" fmla="*/ 137064 h 2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636" h="239636">
                <a:moveTo>
                  <a:pt x="119818" y="0"/>
                </a:moveTo>
                <a:cubicBezTo>
                  <a:pt x="185992" y="0"/>
                  <a:pt x="239637" y="53644"/>
                  <a:pt x="239637" y="119818"/>
                </a:cubicBezTo>
                <a:cubicBezTo>
                  <a:pt x="239637" y="185992"/>
                  <a:pt x="185992" y="239637"/>
                  <a:pt x="119818" y="239637"/>
                </a:cubicBezTo>
                <a:cubicBezTo>
                  <a:pt x="53644" y="239637"/>
                  <a:pt x="0" y="185992"/>
                  <a:pt x="0" y="119818"/>
                </a:cubicBezTo>
                <a:cubicBezTo>
                  <a:pt x="0" y="53644"/>
                  <a:pt x="53644" y="0"/>
                  <a:pt x="119818" y="0"/>
                </a:cubicBezTo>
                <a:close/>
                <a:moveTo>
                  <a:pt x="119818" y="17973"/>
                </a:moveTo>
                <a:cubicBezTo>
                  <a:pt x="63571" y="17973"/>
                  <a:pt x="17973" y="63571"/>
                  <a:pt x="17973" y="119818"/>
                </a:cubicBezTo>
                <a:cubicBezTo>
                  <a:pt x="17973" y="176066"/>
                  <a:pt x="63571" y="221664"/>
                  <a:pt x="119818" y="221664"/>
                </a:cubicBezTo>
                <a:cubicBezTo>
                  <a:pt x="176066" y="221664"/>
                  <a:pt x="221664" y="176066"/>
                  <a:pt x="221664" y="119818"/>
                </a:cubicBezTo>
                <a:cubicBezTo>
                  <a:pt x="221664" y="63571"/>
                  <a:pt x="176066" y="17973"/>
                  <a:pt x="119818" y="17973"/>
                </a:cubicBezTo>
                <a:close/>
                <a:moveTo>
                  <a:pt x="104841" y="137064"/>
                </a:moveTo>
                <a:lnTo>
                  <a:pt x="158396" y="83509"/>
                </a:lnTo>
                <a:cubicBezTo>
                  <a:pt x="161906" y="80000"/>
                  <a:pt x="167595" y="80000"/>
                  <a:pt x="171104" y="83509"/>
                </a:cubicBezTo>
                <a:cubicBezTo>
                  <a:pt x="174295" y="86700"/>
                  <a:pt x="174585" y="91692"/>
                  <a:pt x="171974" y="95210"/>
                </a:cubicBezTo>
                <a:lnTo>
                  <a:pt x="171104" y="96218"/>
                </a:lnTo>
                <a:lnTo>
                  <a:pt x="111195" y="156127"/>
                </a:lnTo>
                <a:cubicBezTo>
                  <a:pt x="108005" y="159318"/>
                  <a:pt x="103013" y="159608"/>
                  <a:pt x="99495" y="156997"/>
                </a:cubicBezTo>
                <a:lnTo>
                  <a:pt x="98487" y="156127"/>
                </a:lnTo>
                <a:lnTo>
                  <a:pt x="68532" y="126172"/>
                </a:lnTo>
                <a:cubicBezTo>
                  <a:pt x="65023" y="122663"/>
                  <a:pt x="65023" y="116974"/>
                  <a:pt x="68532" y="113464"/>
                </a:cubicBezTo>
                <a:cubicBezTo>
                  <a:pt x="71723" y="110274"/>
                  <a:pt x="76715" y="109984"/>
                  <a:pt x="80233" y="112594"/>
                </a:cubicBezTo>
                <a:lnTo>
                  <a:pt x="81241" y="113464"/>
                </a:lnTo>
                <a:lnTo>
                  <a:pt x="104841" y="137064"/>
                </a:lnTo>
                <a:lnTo>
                  <a:pt x="158396" y="83509"/>
                </a:lnTo>
                <a:lnTo>
                  <a:pt x="104841" y="137064"/>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0" name="Content Placeholder 4">
            <a:extLst>
              <a:ext uri="{FF2B5EF4-FFF2-40B4-BE49-F238E27FC236}">
                <a16:creationId xmlns:a16="http://schemas.microsoft.com/office/drawing/2014/main" id="{668C6909-B1DF-2A2F-E6FB-D2E1CE7E5B46}"/>
              </a:ext>
            </a:extLst>
          </p:cNvPr>
          <p:cNvSpPr txBox="1">
            <a:spLocks/>
          </p:cNvSpPr>
          <p:nvPr/>
        </p:nvSpPr>
        <p:spPr>
          <a:xfrm>
            <a:off x="5829299" y="2657447"/>
            <a:ext cx="5482183" cy="369332"/>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sz="2400">
                <a:latin typeface="+mj-lt"/>
              </a:rPr>
              <a:t>Follow sources</a:t>
            </a:r>
          </a:p>
        </p:txBody>
      </p:sp>
      <p:sp>
        <p:nvSpPr>
          <p:cNvPr id="18" name="Graphic 26" descr="Icon of a checkmark inside a circle">
            <a:extLst>
              <a:ext uri="{FF2B5EF4-FFF2-40B4-BE49-F238E27FC236}">
                <a16:creationId xmlns:a16="http://schemas.microsoft.com/office/drawing/2014/main" id="{BBEB6B68-0C04-8D55-4373-946FF29F855C}"/>
              </a:ext>
            </a:extLst>
          </p:cNvPr>
          <p:cNvSpPr>
            <a:spLocks noChangeAspect="1"/>
          </p:cNvSpPr>
          <p:nvPr/>
        </p:nvSpPr>
        <p:spPr>
          <a:xfrm>
            <a:off x="4937410" y="3905215"/>
            <a:ext cx="419238" cy="419238"/>
          </a:xfrm>
          <a:custGeom>
            <a:avLst/>
            <a:gdLst>
              <a:gd name="connsiteX0" fmla="*/ 119818 w 239636"/>
              <a:gd name="connsiteY0" fmla="*/ 0 h 239636"/>
              <a:gd name="connsiteX1" fmla="*/ 239637 w 239636"/>
              <a:gd name="connsiteY1" fmla="*/ 119818 h 239636"/>
              <a:gd name="connsiteX2" fmla="*/ 119818 w 239636"/>
              <a:gd name="connsiteY2" fmla="*/ 239637 h 239636"/>
              <a:gd name="connsiteX3" fmla="*/ 0 w 239636"/>
              <a:gd name="connsiteY3" fmla="*/ 119818 h 239636"/>
              <a:gd name="connsiteX4" fmla="*/ 119818 w 239636"/>
              <a:gd name="connsiteY4" fmla="*/ 0 h 239636"/>
              <a:gd name="connsiteX5" fmla="*/ 119818 w 239636"/>
              <a:gd name="connsiteY5" fmla="*/ 17973 h 239636"/>
              <a:gd name="connsiteX6" fmla="*/ 17973 w 239636"/>
              <a:gd name="connsiteY6" fmla="*/ 119818 h 239636"/>
              <a:gd name="connsiteX7" fmla="*/ 119818 w 239636"/>
              <a:gd name="connsiteY7" fmla="*/ 221664 h 239636"/>
              <a:gd name="connsiteX8" fmla="*/ 221664 w 239636"/>
              <a:gd name="connsiteY8" fmla="*/ 119818 h 239636"/>
              <a:gd name="connsiteX9" fmla="*/ 119818 w 239636"/>
              <a:gd name="connsiteY9" fmla="*/ 17973 h 239636"/>
              <a:gd name="connsiteX10" fmla="*/ 104841 w 239636"/>
              <a:gd name="connsiteY10" fmla="*/ 137064 h 239636"/>
              <a:gd name="connsiteX11" fmla="*/ 158396 w 239636"/>
              <a:gd name="connsiteY11" fmla="*/ 83509 h 239636"/>
              <a:gd name="connsiteX12" fmla="*/ 171104 w 239636"/>
              <a:gd name="connsiteY12" fmla="*/ 83509 h 239636"/>
              <a:gd name="connsiteX13" fmla="*/ 171974 w 239636"/>
              <a:gd name="connsiteY13" fmla="*/ 95210 h 239636"/>
              <a:gd name="connsiteX14" fmla="*/ 171104 w 239636"/>
              <a:gd name="connsiteY14" fmla="*/ 96218 h 239636"/>
              <a:gd name="connsiteX15" fmla="*/ 111195 w 239636"/>
              <a:gd name="connsiteY15" fmla="*/ 156127 h 239636"/>
              <a:gd name="connsiteX16" fmla="*/ 99495 w 239636"/>
              <a:gd name="connsiteY16" fmla="*/ 156997 h 239636"/>
              <a:gd name="connsiteX17" fmla="*/ 98487 w 239636"/>
              <a:gd name="connsiteY17" fmla="*/ 156127 h 239636"/>
              <a:gd name="connsiteX18" fmla="*/ 68532 w 239636"/>
              <a:gd name="connsiteY18" fmla="*/ 126172 h 239636"/>
              <a:gd name="connsiteX19" fmla="*/ 68532 w 239636"/>
              <a:gd name="connsiteY19" fmla="*/ 113464 h 239636"/>
              <a:gd name="connsiteX20" fmla="*/ 80233 w 239636"/>
              <a:gd name="connsiteY20" fmla="*/ 112594 h 239636"/>
              <a:gd name="connsiteX21" fmla="*/ 81241 w 239636"/>
              <a:gd name="connsiteY21" fmla="*/ 113464 h 239636"/>
              <a:gd name="connsiteX22" fmla="*/ 104841 w 239636"/>
              <a:gd name="connsiteY22" fmla="*/ 137064 h 239636"/>
              <a:gd name="connsiteX23" fmla="*/ 158396 w 239636"/>
              <a:gd name="connsiteY23" fmla="*/ 83509 h 239636"/>
              <a:gd name="connsiteX24" fmla="*/ 104841 w 239636"/>
              <a:gd name="connsiteY24" fmla="*/ 137064 h 2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636" h="239636">
                <a:moveTo>
                  <a:pt x="119818" y="0"/>
                </a:moveTo>
                <a:cubicBezTo>
                  <a:pt x="185992" y="0"/>
                  <a:pt x="239637" y="53644"/>
                  <a:pt x="239637" y="119818"/>
                </a:cubicBezTo>
                <a:cubicBezTo>
                  <a:pt x="239637" y="185992"/>
                  <a:pt x="185992" y="239637"/>
                  <a:pt x="119818" y="239637"/>
                </a:cubicBezTo>
                <a:cubicBezTo>
                  <a:pt x="53644" y="239637"/>
                  <a:pt x="0" y="185992"/>
                  <a:pt x="0" y="119818"/>
                </a:cubicBezTo>
                <a:cubicBezTo>
                  <a:pt x="0" y="53644"/>
                  <a:pt x="53644" y="0"/>
                  <a:pt x="119818" y="0"/>
                </a:cubicBezTo>
                <a:close/>
                <a:moveTo>
                  <a:pt x="119818" y="17973"/>
                </a:moveTo>
                <a:cubicBezTo>
                  <a:pt x="63571" y="17973"/>
                  <a:pt x="17973" y="63571"/>
                  <a:pt x="17973" y="119818"/>
                </a:cubicBezTo>
                <a:cubicBezTo>
                  <a:pt x="17973" y="176066"/>
                  <a:pt x="63571" y="221664"/>
                  <a:pt x="119818" y="221664"/>
                </a:cubicBezTo>
                <a:cubicBezTo>
                  <a:pt x="176066" y="221664"/>
                  <a:pt x="221664" y="176066"/>
                  <a:pt x="221664" y="119818"/>
                </a:cubicBezTo>
                <a:cubicBezTo>
                  <a:pt x="221664" y="63571"/>
                  <a:pt x="176066" y="17973"/>
                  <a:pt x="119818" y="17973"/>
                </a:cubicBezTo>
                <a:close/>
                <a:moveTo>
                  <a:pt x="104841" y="137064"/>
                </a:moveTo>
                <a:lnTo>
                  <a:pt x="158396" y="83509"/>
                </a:lnTo>
                <a:cubicBezTo>
                  <a:pt x="161906" y="80000"/>
                  <a:pt x="167595" y="80000"/>
                  <a:pt x="171104" y="83509"/>
                </a:cubicBezTo>
                <a:cubicBezTo>
                  <a:pt x="174295" y="86700"/>
                  <a:pt x="174585" y="91692"/>
                  <a:pt x="171974" y="95210"/>
                </a:cubicBezTo>
                <a:lnTo>
                  <a:pt x="171104" y="96218"/>
                </a:lnTo>
                <a:lnTo>
                  <a:pt x="111195" y="156127"/>
                </a:lnTo>
                <a:cubicBezTo>
                  <a:pt x="108005" y="159318"/>
                  <a:pt x="103013" y="159608"/>
                  <a:pt x="99495" y="156997"/>
                </a:cubicBezTo>
                <a:lnTo>
                  <a:pt x="98487" y="156127"/>
                </a:lnTo>
                <a:lnTo>
                  <a:pt x="68532" y="126172"/>
                </a:lnTo>
                <a:cubicBezTo>
                  <a:pt x="65023" y="122663"/>
                  <a:pt x="65023" y="116974"/>
                  <a:pt x="68532" y="113464"/>
                </a:cubicBezTo>
                <a:cubicBezTo>
                  <a:pt x="71723" y="110274"/>
                  <a:pt x="76715" y="109984"/>
                  <a:pt x="80233" y="112594"/>
                </a:cubicBezTo>
                <a:lnTo>
                  <a:pt x="81241" y="113464"/>
                </a:lnTo>
                <a:lnTo>
                  <a:pt x="104841" y="137064"/>
                </a:lnTo>
                <a:lnTo>
                  <a:pt x="158396" y="83509"/>
                </a:lnTo>
                <a:lnTo>
                  <a:pt x="104841" y="137064"/>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2" name="Content Placeholder 4">
            <a:extLst>
              <a:ext uri="{FF2B5EF4-FFF2-40B4-BE49-F238E27FC236}">
                <a16:creationId xmlns:a16="http://schemas.microsoft.com/office/drawing/2014/main" id="{29AA6F31-4B78-A6B6-4B28-1D3CFF8D1213}"/>
              </a:ext>
            </a:extLst>
          </p:cNvPr>
          <p:cNvSpPr txBox="1">
            <a:spLocks/>
          </p:cNvSpPr>
          <p:nvPr/>
        </p:nvSpPr>
        <p:spPr>
          <a:xfrm>
            <a:off x="5829299" y="3930168"/>
            <a:ext cx="5482183" cy="369332"/>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sz="2400">
                <a:latin typeface="+mj-lt"/>
              </a:rPr>
              <a:t>Lateral reading</a:t>
            </a:r>
          </a:p>
        </p:txBody>
      </p:sp>
      <p:sp>
        <p:nvSpPr>
          <p:cNvPr id="19" name="Graphic 26" descr="Icon of a checkmark inside a circle">
            <a:extLst>
              <a:ext uri="{FF2B5EF4-FFF2-40B4-BE49-F238E27FC236}">
                <a16:creationId xmlns:a16="http://schemas.microsoft.com/office/drawing/2014/main" id="{CB791F59-8D55-A7F6-0E70-D4957108B4AA}"/>
              </a:ext>
            </a:extLst>
          </p:cNvPr>
          <p:cNvSpPr>
            <a:spLocks noChangeAspect="1"/>
          </p:cNvSpPr>
          <p:nvPr/>
        </p:nvSpPr>
        <p:spPr>
          <a:xfrm>
            <a:off x="4937410" y="5177936"/>
            <a:ext cx="419238" cy="419238"/>
          </a:xfrm>
          <a:custGeom>
            <a:avLst/>
            <a:gdLst>
              <a:gd name="connsiteX0" fmla="*/ 119818 w 239636"/>
              <a:gd name="connsiteY0" fmla="*/ 0 h 239636"/>
              <a:gd name="connsiteX1" fmla="*/ 239637 w 239636"/>
              <a:gd name="connsiteY1" fmla="*/ 119818 h 239636"/>
              <a:gd name="connsiteX2" fmla="*/ 119818 w 239636"/>
              <a:gd name="connsiteY2" fmla="*/ 239637 h 239636"/>
              <a:gd name="connsiteX3" fmla="*/ 0 w 239636"/>
              <a:gd name="connsiteY3" fmla="*/ 119818 h 239636"/>
              <a:gd name="connsiteX4" fmla="*/ 119818 w 239636"/>
              <a:gd name="connsiteY4" fmla="*/ 0 h 239636"/>
              <a:gd name="connsiteX5" fmla="*/ 119818 w 239636"/>
              <a:gd name="connsiteY5" fmla="*/ 17973 h 239636"/>
              <a:gd name="connsiteX6" fmla="*/ 17973 w 239636"/>
              <a:gd name="connsiteY6" fmla="*/ 119818 h 239636"/>
              <a:gd name="connsiteX7" fmla="*/ 119818 w 239636"/>
              <a:gd name="connsiteY7" fmla="*/ 221664 h 239636"/>
              <a:gd name="connsiteX8" fmla="*/ 221664 w 239636"/>
              <a:gd name="connsiteY8" fmla="*/ 119818 h 239636"/>
              <a:gd name="connsiteX9" fmla="*/ 119818 w 239636"/>
              <a:gd name="connsiteY9" fmla="*/ 17973 h 239636"/>
              <a:gd name="connsiteX10" fmla="*/ 104841 w 239636"/>
              <a:gd name="connsiteY10" fmla="*/ 137064 h 239636"/>
              <a:gd name="connsiteX11" fmla="*/ 158396 w 239636"/>
              <a:gd name="connsiteY11" fmla="*/ 83509 h 239636"/>
              <a:gd name="connsiteX12" fmla="*/ 171104 w 239636"/>
              <a:gd name="connsiteY12" fmla="*/ 83509 h 239636"/>
              <a:gd name="connsiteX13" fmla="*/ 171974 w 239636"/>
              <a:gd name="connsiteY13" fmla="*/ 95210 h 239636"/>
              <a:gd name="connsiteX14" fmla="*/ 171104 w 239636"/>
              <a:gd name="connsiteY14" fmla="*/ 96218 h 239636"/>
              <a:gd name="connsiteX15" fmla="*/ 111195 w 239636"/>
              <a:gd name="connsiteY15" fmla="*/ 156127 h 239636"/>
              <a:gd name="connsiteX16" fmla="*/ 99495 w 239636"/>
              <a:gd name="connsiteY16" fmla="*/ 156997 h 239636"/>
              <a:gd name="connsiteX17" fmla="*/ 98487 w 239636"/>
              <a:gd name="connsiteY17" fmla="*/ 156127 h 239636"/>
              <a:gd name="connsiteX18" fmla="*/ 68532 w 239636"/>
              <a:gd name="connsiteY18" fmla="*/ 126172 h 239636"/>
              <a:gd name="connsiteX19" fmla="*/ 68532 w 239636"/>
              <a:gd name="connsiteY19" fmla="*/ 113464 h 239636"/>
              <a:gd name="connsiteX20" fmla="*/ 80233 w 239636"/>
              <a:gd name="connsiteY20" fmla="*/ 112594 h 239636"/>
              <a:gd name="connsiteX21" fmla="*/ 81241 w 239636"/>
              <a:gd name="connsiteY21" fmla="*/ 113464 h 239636"/>
              <a:gd name="connsiteX22" fmla="*/ 104841 w 239636"/>
              <a:gd name="connsiteY22" fmla="*/ 137064 h 239636"/>
              <a:gd name="connsiteX23" fmla="*/ 158396 w 239636"/>
              <a:gd name="connsiteY23" fmla="*/ 83509 h 239636"/>
              <a:gd name="connsiteX24" fmla="*/ 104841 w 239636"/>
              <a:gd name="connsiteY24" fmla="*/ 137064 h 2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636" h="239636">
                <a:moveTo>
                  <a:pt x="119818" y="0"/>
                </a:moveTo>
                <a:cubicBezTo>
                  <a:pt x="185992" y="0"/>
                  <a:pt x="239637" y="53644"/>
                  <a:pt x="239637" y="119818"/>
                </a:cubicBezTo>
                <a:cubicBezTo>
                  <a:pt x="239637" y="185992"/>
                  <a:pt x="185992" y="239637"/>
                  <a:pt x="119818" y="239637"/>
                </a:cubicBezTo>
                <a:cubicBezTo>
                  <a:pt x="53644" y="239637"/>
                  <a:pt x="0" y="185992"/>
                  <a:pt x="0" y="119818"/>
                </a:cubicBezTo>
                <a:cubicBezTo>
                  <a:pt x="0" y="53644"/>
                  <a:pt x="53644" y="0"/>
                  <a:pt x="119818" y="0"/>
                </a:cubicBezTo>
                <a:close/>
                <a:moveTo>
                  <a:pt x="119818" y="17973"/>
                </a:moveTo>
                <a:cubicBezTo>
                  <a:pt x="63571" y="17973"/>
                  <a:pt x="17973" y="63571"/>
                  <a:pt x="17973" y="119818"/>
                </a:cubicBezTo>
                <a:cubicBezTo>
                  <a:pt x="17973" y="176066"/>
                  <a:pt x="63571" y="221664"/>
                  <a:pt x="119818" y="221664"/>
                </a:cubicBezTo>
                <a:cubicBezTo>
                  <a:pt x="176066" y="221664"/>
                  <a:pt x="221664" y="176066"/>
                  <a:pt x="221664" y="119818"/>
                </a:cubicBezTo>
                <a:cubicBezTo>
                  <a:pt x="221664" y="63571"/>
                  <a:pt x="176066" y="17973"/>
                  <a:pt x="119818" y="17973"/>
                </a:cubicBezTo>
                <a:close/>
                <a:moveTo>
                  <a:pt x="104841" y="137064"/>
                </a:moveTo>
                <a:lnTo>
                  <a:pt x="158396" y="83509"/>
                </a:lnTo>
                <a:cubicBezTo>
                  <a:pt x="161906" y="80000"/>
                  <a:pt x="167595" y="80000"/>
                  <a:pt x="171104" y="83509"/>
                </a:cubicBezTo>
                <a:cubicBezTo>
                  <a:pt x="174295" y="86700"/>
                  <a:pt x="174585" y="91692"/>
                  <a:pt x="171974" y="95210"/>
                </a:cubicBezTo>
                <a:lnTo>
                  <a:pt x="171104" y="96218"/>
                </a:lnTo>
                <a:lnTo>
                  <a:pt x="111195" y="156127"/>
                </a:lnTo>
                <a:cubicBezTo>
                  <a:pt x="108005" y="159318"/>
                  <a:pt x="103013" y="159608"/>
                  <a:pt x="99495" y="156997"/>
                </a:cubicBezTo>
                <a:lnTo>
                  <a:pt x="98487" y="156127"/>
                </a:lnTo>
                <a:lnTo>
                  <a:pt x="68532" y="126172"/>
                </a:lnTo>
                <a:cubicBezTo>
                  <a:pt x="65023" y="122663"/>
                  <a:pt x="65023" y="116974"/>
                  <a:pt x="68532" y="113464"/>
                </a:cubicBezTo>
                <a:cubicBezTo>
                  <a:pt x="71723" y="110274"/>
                  <a:pt x="76715" y="109984"/>
                  <a:pt x="80233" y="112594"/>
                </a:cubicBezTo>
                <a:lnTo>
                  <a:pt x="81241" y="113464"/>
                </a:lnTo>
                <a:lnTo>
                  <a:pt x="104841" y="137064"/>
                </a:lnTo>
                <a:lnTo>
                  <a:pt x="158396" y="83509"/>
                </a:lnTo>
                <a:lnTo>
                  <a:pt x="104841" y="137064"/>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4" name="Content Placeholder 4">
            <a:extLst>
              <a:ext uri="{FF2B5EF4-FFF2-40B4-BE49-F238E27FC236}">
                <a16:creationId xmlns:a16="http://schemas.microsoft.com/office/drawing/2014/main" id="{9C802544-E324-6E3C-396F-0632475AF689}"/>
              </a:ext>
            </a:extLst>
          </p:cNvPr>
          <p:cNvSpPr txBox="1">
            <a:spLocks/>
          </p:cNvSpPr>
          <p:nvPr/>
        </p:nvSpPr>
        <p:spPr>
          <a:xfrm>
            <a:off x="5829299" y="5202889"/>
            <a:ext cx="5482183" cy="369332"/>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sz="2400">
                <a:latin typeface="+mj-lt"/>
              </a:rPr>
              <a:t>Iterative prompting</a:t>
            </a:r>
          </a:p>
        </p:txBody>
      </p:sp>
    </p:spTree>
    <p:custDataLst>
      <p:tags r:id="rId1"/>
    </p:custDataLst>
    <p:extLst>
      <p:ext uri="{BB962C8B-B14F-4D97-AF65-F5344CB8AC3E}">
        <p14:creationId xmlns:p14="http://schemas.microsoft.com/office/powerpoint/2010/main" val="3614339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8" grpId="0" animBg="1"/>
      <p:bldP spid="12" grpId="0"/>
      <p:bldP spid="19"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CE8F07-C0FA-DCAC-1DBC-7132AB2B754A}"/>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7" name="Freeform: Shape 6">
              <a:extLst>
                <a:ext uri="{FF2B5EF4-FFF2-40B4-BE49-F238E27FC236}">
                  <a16:creationId xmlns:a16="http://schemas.microsoft.com/office/drawing/2014/main" id="{CC3E07C1-87F1-A5C0-3552-62E6A86F0C50}"/>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77C78F1C-91B2-5A21-FE51-132627DC1952}"/>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78C36732-495A-4CB0-B3D6-626A816CE40A}"/>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C9AE1815-0530-4DED-B161-643FDC385FBE}"/>
              </a:ext>
            </a:extLst>
          </p:cNvPr>
          <p:cNvSpPr>
            <a:spLocks noGrp="1"/>
          </p:cNvSpPr>
          <p:nvPr>
            <p:ph type="title"/>
          </p:nvPr>
        </p:nvSpPr>
        <p:spPr>
          <a:xfrm>
            <a:off x="4775199" y="3059667"/>
            <a:ext cx="6808333" cy="738664"/>
          </a:xfrm>
        </p:spPr>
        <p:txBody>
          <a:bodyPr>
            <a:noAutofit/>
          </a:bodyPr>
          <a:lstStyle/>
          <a:p>
            <a:r>
              <a:rPr lang="en-US" sz="4800" spc="-50">
                <a:cs typeface="Segoe UI"/>
              </a:rPr>
              <a:t>Image generators</a:t>
            </a:r>
          </a:p>
        </p:txBody>
      </p:sp>
      <p:sp>
        <p:nvSpPr>
          <p:cNvPr id="11" name="Oval 10">
            <a:extLst>
              <a:ext uri="{FF2B5EF4-FFF2-40B4-BE49-F238E27FC236}">
                <a16:creationId xmlns:a16="http://schemas.microsoft.com/office/drawing/2014/main" id="{35B800F8-1AF2-8F36-2C24-BB14987259CD}"/>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12" name="Oval 11">
            <a:extLst>
              <a:ext uri="{FF2B5EF4-FFF2-40B4-BE49-F238E27FC236}">
                <a16:creationId xmlns:a16="http://schemas.microsoft.com/office/drawing/2014/main" id="{9A850CA7-7341-F25A-62AC-BDFE76D8DBB3}"/>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14" descr="Monitor with sync symbol and mobile device in purple and magenta color">
            <a:extLst>
              <a:ext uri="{FF2B5EF4-FFF2-40B4-BE49-F238E27FC236}">
                <a16:creationId xmlns:a16="http://schemas.microsoft.com/office/drawing/2014/main" id="{BD9ED12D-0A0A-ED55-9A71-59B5269EB2D3}"/>
              </a:ext>
            </a:extLst>
          </p:cNvPr>
          <p:cNvPicPr>
            <a:picLocks/>
          </p:cNvPicPr>
          <p:nvPr/>
        </p:nvPicPr>
        <p:blipFill>
          <a:blip r:embed="rId4"/>
          <a:stretch>
            <a:fillRect/>
          </a:stretch>
        </p:blipFill>
        <p:spPr>
          <a:xfrm>
            <a:off x="1461862" y="2420031"/>
            <a:ext cx="2017938" cy="2017938"/>
          </a:xfrm>
          <a:prstGeom prst="rect">
            <a:avLst/>
          </a:prstGeom>
        </p:spPr>
      </p:pic>
    </p:spTree>
    <p:custDataLst>
      <p:tags r:id="rId1"/>
    </p:custDataLst>
    <p:extLst>
      <p:ext uri="{BB962C8B-B14F-4D97-AF65-F5344CB8AC3E}">
        <p14:creationId xmlns:p14="http://schemas.microsoft.com/office/powerpoint/2010/main" val="973254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1815-0530-4DED-B161-643FDC385FBE}"/>
              </a:ext>
            </a:extLst>
          </p:cNvPr>
          <p:cNvSpPr>
            <a:spLocks noGrp="1"/>
          </p:cNvSpPr>
          <p:nvPr>
            <p:ph type="title"/>
          </p:nvPr>
        </p:nvSpPr>
        <p:spPr>
          <a:xfrm>
            <a:off x="588963" y="-862012"/>
            <a:ext cx="11310937" cy="307975"/>
          </a:xfrm>
        </p:spPr>
        <p:txBody>
          <a:bodyPr>
            <a:noAutofit/>
          </a:bodyPr>
          <a:lstStyle/>
          <a:p>
            <a:r>
              <a:rPr lang="en-US" sz="3600">
                <a:cs typeface="Segoe UI Semibold"/>
              </a:rPr>
              <a:t>Bing image creator</a:t>
            </a:r>
          </a:p>
        </p:txBody>
      </p:sp>
      <p:sp>
        <p:nvSpPr>
          <p:cNvPr id="6" name="Rectangle: Top Corners Rounded 13">
            <a:extLst>
              <a:ext uri="{FF2B5EF4-FFF2-40B4-BE49-F238E27FC236}">
                <a16:creationId xmlns:a16="http://schemas.microsoft.com/office/drawing/2014/main" id="{06B70FC0-1C0A-65C7-6E56-9FDEA02B6B90}"/>
              </a:ext>
              <a:ext uri="{C183D7F6-B498-43B3-948B-1728B52AA6E4}">
                <adec:decorative xmlns:adec="http://schemas.microsoft.com/office/drawing/2017/decorative" val="1"/>
              </a:ext>
            </a:extLst>
          </p:cNvPr>
          <p:cNvSpPr/>
          <p:nvPr/>
        </p:nvSpPr>
        <p:spPr bwMode="auto">
          <a:xfrm rot="16200000">
            <a:off x="3145972" y="-1168401"/>
            <a:ext cx="5900058" cy="9194802"/>
          </a:xfrm>
          <a:prstGeom prst="roundRect">
            <a:avLst>
              <a:gd name="adj" fmla="val 0"/>
            </a:avLst>
          </a:prstGeom>
          <a:gradFill flip="none" rotWithShape="1">
            <a:gsLst>
              <a:gs pos="0">
                <a:schemeClr val="bg2">
                  <a:lumMod val="75000"/>
                  <a:lumOff val="25000"/>
                  <a:alpha val="80000"/>
                </a:schemeClr>
              </a:gs>
              <a:gs pos="5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pic>
        <p:nvPicPr>
          <p:cNvPr id="9" name="Picture 8" descr="Screenshot of Microsoft Designer’s webpage. It features a user interface that showcases various creative and colorful image templates, each representing different themes such as nature, celebrations, and sports.">
            <a:extLst>
              <a:ext uri="{FF2B5EF4-FFF2-40B4-BE49-F238E27FC236}">
                <a16:creationId xmlns:a16="http://schemas.microsoft.com/office/drawing/2014/main" id="{E0CB291A-E3EE-1622-3F30-7246215EED8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657350" y="617854"/>
            <a:ext cx="8877300" cy="5622290"/>
          </a:xfrm>
          <a:prstGeom prst="rect">
            <a:avLst/>
          </a:prstGeom>
        </p:spPr>
      </p:pic>
    </p:spTree>
    <p:custDataLst>
      <p:tags r:id="rId1"/>
    </p:custDataLst>
    <p:extLst>
      <p:ext uri="{BB962C8B-B14F-4D97-AF65-F5344CB8AC3E}">
        <p14:creationId xmlns:p14="http://schemas.microsoft.com/office/powerpoint/2010/main" val="25646877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BCC78CD1-5102-811E-D8DF-23ECFF134C74}"/>
              </a:ext>
              <a:ext uri="{C183D7F6-B498-43B3-948B-1728B52AA6E4}">
                <adec:decorative xmlns:adec="http://schemas.microsoft.com/office/drawing/2017/decorative" val="1"/>
              </a:ext>
            </a:extLst>
          </p:cNvPr>
          <p:cNvSpPr/>
          <p:nvPr/>
        </p:nvSpPr>
        <p:spPr bwMode="auto">
          <a:xfrm>
            <a:off x="587375" y="304800"/>
            <a:ext cx="11017250" cy="6267450"/>
          </a:xfrm>
          <a:prstGeom prst="roundRect">
            <a:avLst>
              <a:gd name="adj" fmla="val 0"/>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55" name="Oval 52">
            <a:extLst>
              <a:ext uri="{FF2B5EF4-FFF2-40B4-BE49-F238E27FC236}">
                <a16:creationId xmlns:a16="http://schemas.microsoft.com/office/drawing/2014/main" id="{24BE79F6-CEDA-5A1D-5B68-4A8233A33412}"/>
              </a:ext>
              <a:ext uri="{C183D7F6-B498-43B3-948B-1728B52AA6E4}">
                <adec:decorative xmlns:adec="http://schemas.microsoft.com/office/drawing/2017/decorative" val="1"/>
              </a:ext>
            </a:extLst>
          </p:cNvPr>
          <p:cNvSpPr/>
          <p:nvPr/>
        </p:nvSpPr>
        <p:spPr bwMode="auto">
          <a:xfrm>
            <a:off x="6096000" y="469232"/>
            <a:ext cx="5326912" cy="593858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sp>
        <p:nvSpPr>
          <p:cNvPr id="2" name="Title 1">
            <a:extLst>
              <a:ext uri="{FF2B5EF4-FFF2-40B4-BE49-F238E27FC236}">
                <a16:creationId xmlns:a16="http://schemas.microsoft.com/office/drawing/2014/main" id="{C9AE1815-0530-4DED-B161-643FDC385FBE}"/>
              </a:ext>
            </a:extLst>
          </p:cNvPr>
          <p:cNvSpPr>
            <a:spLocks noGrp="1"/>
          </p:cNvSpPr>
          <p:nvPr>
            <p:ph type="title"/>
          </p:nvPr>
        </p:nvSpPr>
        <p:spPr>
          <a:xfrm>
            <a:off x="890337" y="585788"/>
            <a:ext cx="11009563" cy="307975"/>
          </a:xfrm>
        </p:spPr>
        <p:txBody>
          <a:bodyPr>
            <a:noAutofit/>
          </a:bodyPr>
          <a:lstStyle/>
          <a:p>
            <a:r>
              <a:rPr lang="en-US" sz="3600">
                <a:cs typeface="Segoe UI Semibold"/>
              </a:rPr>
              <a:t>How to access Copilot </a:t>
            </a:r>
            <a:br>
              <a:rPr lang="en-US" sz="3600">
                <a:cs typeface="Segoe UI Semibold"/>
              </a:rPr>
            </a:br>
            <a:r>
              <a:rPr lang="en-US" sz="3600">
                <a:cs typeface="Segoe UI Semibold"/>
              </a:rPr>
              <a:t>image generators</a:t>
            </a:r>
          </a:p>
        </p:txBody>
      </p:sp>
      <p:pic>
        <p:nvPicPr>
          <p:cNvPr id="5" name="Picture 4" descr="Screenshot of Copilot page with three sections, More Creative, More Balanced and More Precise highlighted on More Balanced">
            <a:extLst>
              <a:ext uri="{FF2B5EF4-FFF2-40B4-BE49-F238E27FC236}">
                <a16:creationId xmlns:a16="http://schemas.microsoft.com/office/drawing/2014/main" id="{EA94FC78-F013-FF7C-2D2B-2181F81EE5AE}"/>
              </a:ext>
            </a:extLst>
          </p:cNvPr>
          <p:cNvPicPr>
            <a:picLocks noChangeAspect="1"/>
          </p:cNvPicPr>
          <p:nvPr/>
        </p:nvPicPr>
        <p:blipFill rotWithShape="1">
          <a:blip r:embed="rId4"/>
          <a:srcRect l="-25047" t="2986" r="-25047" b="2986"/>
          <a:stretch/>
        </p:blipFill>
        <p:spPr>
          <a:xfrm>
            <a:off x="6286130" y="653142"/>
            <a:ext cx="4946654" cy="5570764"/>
          </a:xfrm>
          <a:prstGeom prst="rect">
            <a:avLst/>
          </a:prstGeom>
        </p:spPr>
      </p:pic>
      <p:cxnSp>
        <p:nvCxnSpPr>
          <p:cNvPr id="67" name="Straight Connector 66">
            <a:extLst>
              <a:ext uri="{FF2B5EF4-FFF2-40B4-BE49-F238E27FC236}">
                <a16:creationId xmlns:a16="http://schemas.microsoft.com/office/drawing/2014/main" id="{898037DF-6934-8436-52D6-88E4E0F4D070}"/>
              </a:ext>
              <a:ext uri="{C183D7F6-B498-43B3-948B-1728B52AA6E4}">
                <adec:decorative xmlns:adec="http://schemas.microsoft.com/office/drawing/2017/decorative" val="1"/>
              </a:ext>
            </a:extLst>
          </p:cNvPr>
          <p:cNvCxnSpPr>
            <a:cxnSpLocks/>
          </p:cNvCxnSpPr>
          <p:nvPr/>
        </p:nvCxnSpPr>
        <p:spPr>
          <a:xfrm>
            <a:off x="890337" y="2440574"/>
            <a:ext cx="0" cy="2416163"/>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AC3256B-53BD-40AC-CABA-29BCC2E1CFF7}"/>
              </a:ext>
              <a:ext uri="{C183D7F6-B498-43B3-948B-1728B52AA6E4}">
                <adec:decorative xmlns:adec="http://schemas.microsoft.com/office/drawing/2017/decorative" val="1"/>
              </a:ext>
            </a:extLst>
          </p:cNvPr>
          <p:cNvCxnSpPr>
            <a:cxnSpLocks/>
          </p:cNvCxnSpPr>
          <p:nvPr/>
        </p:nvCxnSpPr>
        <p:spPr>
          <a:xfrm flipV="1">
            <a:off x="890337" y="2440574"/>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4E3921-69BC-7B68-AC78-050A4B12DF48}"/>
              </a:ext>
              <a:ext uri="{C183D7F6-B498-43B3-948B-1728B52AA6E4}">
                <adec:decorative xmlns:adec="http://schemas.microsoft.com/office/drawing/2017/decorative" val="1"/>
              </a:ext>
            </a:extLst>
          </p:cNvPr>
          <p:cNvCxnSpPr>
            <a:cxnSpLocks/>
          </p:cNvCxnSpPr>
          <p:nvPr/>
        </p:nvCxnSpPr>
        <p:spPr>
          <a:xfrm flipV="1">
            <a:off x="890337" y="4257644"/>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DFB9825-C010-D43B-9BF1-7EF0845F1A09}"/>
              </a:ext>
            </a:extLst>
          </p:cNvPr>
          <p:cNvSpPr txBox="1"/>
          <p:nvPr/>
        </p:nvSpPr>
        <p:spPr>
          <a:xfrm>
            <a:off x="1465944" y="2440574"/>
            <a:ext cx="4034969" cy="1292662"/>
          </a:xfrm>
          <a:prstGeom prst="rect">
            <a:avLst/>
          </a:prstGeom>
          <a:noFill/>
        </p:spPr>
        <p:txBody>
          <a:bodyPr wrap="square" lIns="0" tIns="0" rIns="0" bIns="0">
            <a:spAutoFit/>
          </a:bodyPr>
          <a:lstStyle/>
          <a:p>
            <a:pPr>
              <a:spcAft>
                <a:spcPts val="3200"/>
              </a:spcAft>
            </a:pPr>
            <a:r>
              <a:rPr lang="en-US" sz="2800">
                <a:latin typeface="+mj-lt"/>
                <a:cs typeface="Segoe UI Semibold" panose="020B0702040204020203" pitchFamily="34" charset="0"/>
              </a:rPr>
              <a:t>copilot.microsoft.com	</a:t>
            </a:r>
            <a:br>
              <a:rPr lang="en-US" sz="2800">
                <a:latin typeface="+mj-lt"/>
              </a:rPr>
            </a:br>
            <a:r>
              <a:rPr lang="en-US" sz="2800"/>
              <a:t>Start your prompt with “create an image…”</a:t>
            </a:r>
            <a:endParaRPr lang="en-US" sz="2800">
              <a:latin typeface="Segoe UI Semibold" panose="020B0702040204020203" pitchFamily="34" charset="0"/>
              <a:cs typeface="Segoe UI Semibold" panose="020B0702040204020203" pitchFamily="34" charset="0"/>
            </a:endParaRPr>
          </a:p>
        </p:txBody>
      </p:sp>
      <p:sp>
        <p:nvSpPr>
          <p:cNvPr id="71" name="TextBox 70">
            <a:extLst>
              <a:ext uri="{FF2B5EF4-FFF2-40B4-BE49-F238E27FC236}">
                <a16:creationId xmlns:a16="http://schemas.microsoft.com/office/drawing/2014/main" id="{B733D019-2CC4-C7F6-2AA7-5F902DC5DC02}"/>
              </a:ext>
            </a:extLst>
          </p:cNvPr>
          <p:cNvSpPr txBox="1"/>
          <p:nvPr/>
        </p:nvSpPr>
        <p:spPr>
          <a:xfrm>
            <a:off x="1465944" y="4257644"/>
            <a:ext cx="4034969" cy="861774"/>
          </a:xfrm>
          <a:prstGeom prst="rect">
            <a:avLst/>
          </a:prstGeom>
          <a:noFill/>
        </p:spPr>
        <p:txBody>
          <a:bodyPr wrap="square" lIns="0" tIns="0" rIns="0" bIns="0">
            <a:spAutoFit/>
          </a:bodyPr>
          <a:lstStyle/>
          <a:p>
            <a:pPr>
              <a:spcAft>
                <a:spcPts val="3200"/>
              </a:spcAft>
            </a:pPr>
            <a:r>
              <a:rPr lang="en-US" sz="2800">
                <a:latin typeface="+mj-lt"/>
                <a:cs typeface="Segoe UI Semibold" panose="020B0702040204020203" pitchFamily="34" charset="0"/>
              </a:rPr>
              <a:t>Copilot sidebar </a:t>
            </a:r>
            <a:r>
              <a:rPr lang="en-US" sz="2800">
                <a:cs typeface="Segoe UI Semibold" panose="020B0702040204020203" pitchFamily="34" charset="0"/>
              </a:rPr>
              <a:t>in </a:t>
            </a:r>
            <a:r>
              <a:rPr lang="en-US" sz="2800">
                <a:latin typeface="+mj-lt"/>
                <a:cs typeface="Segoe UI Semibold" panose="020B0702040204020203" pitchFamily="34" charset="0"/>
              </a:rPr>
              <a:t>Edge browser</a:t>
            </a:r>
          </a:p>
        </p:txBody>
      </p:sp>
    </p:spTree>
    <p:custDataLst>
      <p:tags r:id="rId1"/>
    </p:custDataLst>
    <p:extLst>
      <p:ext uri="{BB962C8B-B14F-4D97-AF65-F5344CB8AC3E}">
        <p14:creationId xmlns:p14="http://schemas.microsoft.com/office/powerpoint/2010/main" val="1840944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42" presetClass="path" presetSubtype="0" decel="100000" fill="hold" grpId="1" nodeType="withEffect">
                                  <p:stCondLst>
                                    <p:cond delay="0"/>
                                  </p:stCondLst>
                                  <p:childTnLst>
                                    <p:animMotion origin="layout" path="M -0.01719 -0.00023 L -4.16667E-7 2.96296E-6 " pathEditMode="relative" rAng="0" ptsTypes="AA">
                                      <p:cBhvr>
                                        <p:cTn id="12" dur="750" fill="hold"/>
                                        <p:tgtEl>
                                          <p:spTgt spid="70"/>
                                        </p:tgtEl>
                                        <p:attrNameLst>
                                          <p:attrName>ppt_x</p:attrName>
                                          <p:attrName>ppt_y</p:attrName>
                                        </p:attrNameLst>
                                      </p:cBhvr>
                                      <p:rCtr x="85900" y="230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par>
                                <p:cTn id="21" presetID="42" presetClass="path" presetSubtype="0" decel="100000" fill="hold" grpId="1" nodeType="withEffect">
                                  <p:stCondLst>
                                    <p:cond delay="400"/>
                                  </p:stCondLst>
                                  <p:childTnLst>
                                    <p:animMotion origin="layout" path="M -0.01719 -0.00023 L 2.91667E-6 -4.81481E-6 " pathEditMode="relative" rAng="0" ptsTypes="AA">
                                      <p:cBhvr>
                                        <p:cTn id="22" dur="750" fill="hold"/>
                                        <p:tgtEl>
                                          <p:spTgt spid="71"/>
                                        </p:tgtEl>
                                        <p:attrNameLst>
                                          <p:attrName>ppt_x</p:attrName>
                                          <p:attrName>ppt_y</p:attrName>
                                        </p:attrNameLst>
                                      </p:cBhvr>
                                      <p:rCtr x="859" y="0"/>
                                    </p:animMotion>
                                  </p:childTnLst>
                                </p:cTn>
                              </p:par>
                              <p:par>
                                <p:cTn id="23" presetID="22" presetClass="entr" presetSubtype="1" fill="hold" nodeType="withEffect">
                                  <p:stCondLst>
                                    <p:cond delay="400"/>
                                  </p:stCondLst>
                                  <p:childTnLst>
                                    <p:set>
                                      <p:cBhvr>
                                        <p:cTn id="24" dur="1" fill="hold">
                                          <p:stCondLst>
                                            <p:cond delay="0"/>
                                          </p:stCondLst>
                                        </p:cTn>
                                        <p:tgtEl>
                                          <p:spTgt spid="67"/>
                                        </p:tgtEl>
                                        <p:attrNameLst>
                                          <p:attrName>style.visibility</p:attrName>
                                        </p:attrNameLst>
                                      </p:cBhvr>
                                      <p:to>
                                        <p:strVal val="visible"/>
                                      </p:to>
                                    </p:set>
                                    <p:animEffect transition="in" filter="wipe(up)">
                                      <p:cBhvr>
                                        <p:cTn id="2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38C89A57-B2BE-45A6-E1DA-0D71A86B27BB}"/>
              </a:ext>
              <a:ext uri="{C183D7F6-B498-43B3-948B-1728B52AA6E4}">
                <adec:decorative xmlns:adec="http://schemas.microsoft.com/office/drawing/2017/decorative" val="1"/>
              </a:ext>
            </a:extLst>
          </p:cNvPr>
          <p:cNvCxnSpPr>
            <a:cxnSpLocks/>
          </p:cNvCxnSpPr>
          <p:nvPr/>
        </p:nvCxnSpPr>
        <p:spPr>
          <a:xfrm>
            <a:off x="7081226" y="-45446"/>
            <a:ext cx="0" cy="5567715"/>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B91560-4529-C820-CAB3-1BC05B6D5279}"/>
              </a:ext>
              <a:ext uri="{C183D7F6-B498-43B3-948B-1728B52AA6E4}">
                <adec:decorative xmlns:adec="http://schemas.microsoft.com/office/drawing/2017/decorative" val="1"/>
              </a:ext>
            </a:extLst>
          </p:cNvPr>
          <p:cNvCxnSpPr>
            <a:cxnSpLocks/>
          </p:cNvCxnSpPr>
          <p:nvPr/>
        </p:nvCxnSpPr>
        <p:spPr>
          <a:xfrm>
            <a:off x="7081227" y="1085698"/>
            <a:ext cx="0" cy="500067"/>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0E8C062-1688-E4C5-8F75-1E207912B8EE}"/>
              </a:ext>
              <a:ext uri="{C183D7F6-B498-43B3-948B-1728B52AA6E4}">
                <adec:decorative xmlns:adec="http://schemas.microsoft.com/office/drawing/2017/decorative" val="1"/>
              </a:ext>
            </a:extLst>
          </p:cNvPr>
          <p:cNvCxnSpPr>
            <a:cxnSpLocks/>
          </p:cNvCxnSpPr>
          <p:nvPr/>
        </p:nvCxnSpPr>
        <p:spPr>
          <a:xfrm>
            <a:off x="7081227" y="1923006"/>
            <a:ext cx="0" cy="500067"/>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3F4D987-CA09-BAB1-280A-95A7059B87F1}"/>
              </a:ext>
              <a:ext uri="{C183D7F6-B498-43B3-948B-1728B52AA6E4}">
                <adec:decorative xmlns:adec="http://schemas.microsoft.com/office/drawing/2017/decorative" val="1"/>
              </a:ext>
            </a:extLst>
          </p:cNvPr>
          <p:cNvCxnSpPr>
            <a:cxnSpLocks/>
          </p:cNvCxnSpPr>
          <p:nvPr/>
        </p:nvCxnSpPr>
        <p:spPr>
          <a:xfrm>
            <a:off x="7081227" y="2760314"/>
            <a:ext cx="0" cy="500067"/>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00D27C-73D6-901B-5BCC-BB03099717CF}"/>
              </a:ext>
              <a:ext uri="{C183D7F6-B498-43B3-948B-1728B52AA6E4}">
                <adec:decorative xmlns:adec="http://schemas.microsoft.com/office/drawing/2017/decorative" val="1"/>
              </a:ext>
            </a:extLst>
          </p:cNvPr>
          <p:cNvCxnSpPr>
            <a:cxnSpLocks/>
          </p:cNvCxnSpPr>
          <p:nvPr/>
        </p:nvCxnSpPr>
        <p:spPr>
          <a:xfrm flipV="1">
            <a:off x="7081227" y="3666172"/>
            <a:ext cx="0" cy="362966"/>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E142B2F-078A-7AB6-D453-AA25FA7D6362}"/>
              </a:ext>
              <a:ext uri="{C183D7F6-B498-43B3-948B-1728B52AA6E4}">
                <adec:decorative xmlns:adec="http://schemas.microsoft.com/office/drawing/2017/decorative" val="1"/>
              </a:ext>
            </a:extLst>
          </p:cNvPr>
          <p:cNvCxnSpPr>
            <a:cxnSpLocks/>
          </p:cNvCxnSpPr>
          <p:nvPr/>
        </p:nvCxnSpPr>
        <p:spPr>
          <a:xfrm flipV="1">
            <a:off x="7081227" y="4503480"/>
            <a:ext cx="0" cy="362966"/>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F02A947-6FB7-7EC9-8BC0-99AA5F4555B8}"/>
              </a:ext>
              <a:ext uri="{C183D7F6-B498-43B3-948B-1728B52AA6E4}">
                <adec:decorative xmlns:adec="http://schemas.microsoft.com/office/drawing/2017/decorative" val="1"/>
              </a:ext>
            </a:extLst>
          </p:cNvPr>
          <p:cNvCxnSpPr>
            <a:cxnSpLocks/>
          </p:cNvCxnSpPr>
          <p:nvPr/>
        </p:nvCxnSpPr>
        <p:spPr>
          <a:xfrm flipV="1">
            <a:off x="7081227" y="5340786"/>
            <a:ext cx="0" cy="362966"/>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B66080-D033-885C-44CF-DE85A5741A65}"/>
              </a:ext>
            </a:extLst>
          </p:cNvPr>
          <p:cNvSpPr>
            <a:spLocks noGrp="1"/>
          </p:cNvSpPr>
          <p:nvPr>
            <p:ph type="title"/>
          </p:nvPr>
        </p:nvSpPr>
        <p:spPr>
          <a:xfrm>
            <a:off x="588963" y="862482"/>
            <a:ext cx="2611437" cy="677108"/>
          </a:xfrm>
        </p:spPr>
        <p:txBody>
          <a:bodyPr>
            <a:spAutoFit/>
          </a:bodyPr>
          <a:lstStyle/>
          <a:p>
            <a:r>
              <a:rPr lang="en-US" sz="4400"/>
              <a:t>AGENDA</a:t>
            </a:r>
          </a:p>
        </p:txBody>
      </p:sp>
      <p:pic>
        <p:nvPicPr>
          <p:cNvPr id="3" name="Picture 2">
            <a:extLst>
              <a:ext uri="{FF2B5EF4-FFF2-40B4-BE49-F238E27FC236}">
                <a16:creationId xmlns:a16="http://schemas.microsoft.com/office/drawing/2014/main" id="{C8CEB86D-5AA9-3D9E-3D2E-AF7703E30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358" y="1640993"/>
            <a:ext cx="4607406" cy="4607407"/>
          </a:xfrm>
          <a:prstGeom prst="rect">
            <a:avLst/>
          </a:prstGeom>
        </p:spPr>
      </p:pic>
      <p:sp>
        <p:nvSpPr>
          <p:cNvPr id="4" name="TextBox 3">
            <a:extLst>
              <a:ext uri="{FF2B5EF4-FFF2-40B4-BE49-F238E27FC236}">
                <a16:creationId xmlns:a16="http://schemas.microsoft.com/office/drawing/2014/main" id="{60496C64-96FB-260E-49A3-1AC424A94BD6}"/>
              </a:ext>
              <a:ext uri="{C183D7F6-B498-43B3-948B-1728B52AA6E4}">
                <adec:decorative xmlns:adec="http://schemas.microsoft.com/office/drawing/2017/decorative" val="0"/>
              </a:ext>
            </a:extLst>
          </p:cNvPr>
          <p:cNvSpPr txBox="1"/>
          <p:nvPr/>
        </p:nvSpPr>
        <p:spPr>
          <a:xfrm>
            <a:off x="591971" y="6380563"/>
            <a:ext cx="4203548"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Segoe UI"/>
              </a:rPr>
              <a:t>Image created with Designer in Copilot </a:t>
            </a:r>
            <a:endParaRPr lang="en-US" sz="1600"/>
          </a:p>
        </p:txBody>
      </p:sp>
      <p:sp>
        <p:nvSpPr>
          <p:cNvPr id="18" name="Text Placeholder 2">
            <a:extLst>
              <a:ext uri="{FF2B5EF4-FFF2-40B4-BE49-F238E27FC236}">
                <a16:creationId xmlns:a16="http://schemas.microsoft.com/office/drawing/2014/main" id="{69819D18-1A32-ADF4-31A2-D01DD2DFB233}"/>
              </a:ext>
            </a:extLst>
          </p:cNvPr>
          <p:cNvSpPr txBox="1">
            <a:spLocks/>
          </p:cNvSpPr>
          <p:nvPr/>
        </p:nvSpPr>
        <p:spPr>
          <a:xfrm>
            <a:off x="6274993" y="1027955"/>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01</a:t>
            </a:r>
          </a:p>
        </p:txBody>
      </p:sp>
      <p:sp>
        <p:nvSpPr>
          <p:cNvPr id="5" name="Text Placeholder 2">
            <a:extLst>
              <a:ext uri="{FF2B5EF4-FFF2-40B4-BE49-F238E27FC236}">
                <a16:creationId xmlns:a16="http://schemas.microsoft.com/office/drawing/2014/main" id="{EED92DDF-EE2D-9357-71ED-17C70D4D5DC6}"/>
              </a:ext>
            </a:extLst>
          </p:cNvPr>
          <p:cNvSpPr txBox="1">
            <a:spLocks/>
          </p:cNvSpPr>
          <p:nvPr/>
        </p:nvSpPr>
        <p:spPr>
          <a:xfrm>
            <a:off x="7271116" y="1181843"/>
            <a:ext cx="3661502" cy="307777"/>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cs typeface="Segoe UI Semilight"/>
              </a:rPr>
              <a:t>Welcome and introduction</a:t>
            </a:r>
            <a:endParaRPr lang="en-US" sz="2000"/>
          </a:p>
        </p:txBody>
      </p:sp>
      <p:sp>
        <p:nvSpPr>
          <p:cNvPr id="48" name="Text Placeholder 2">
            <a:extLst>
              <a:ext uri="{FF2B5EF4-FFF2-40B4-BE49-F238E27FC236}">
                <a16:creationId xmlns:a16="http://schemas.microsoft.com/office/drawing/2014/main" id="{FD92DED4-32DD-60F5-3E72-8A6C4482CEF4}"/>
              </a:ext>
            </a:extLst>
          </p:cNvPr>
          <p:cNvSpPr txBox="1">
            <a:spLocks/>
          </p:cNvSpPr>
          <p:nvPr/>
        </p:nvSpPr>
        <p:spPr>
          <a:xfrm>
            <a:off x="6274993" y="1865263"/>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02</a:t>
            </a:r>
          </a:p>
        </p:txBody>
      </p:sp>
      <p:sp>
        <p:nvSpPr>
          <p:cNvPr id="8" name="Text Placeholder 2">
            <a:extLst>
              <a:ext uri="{FF2B5EF4-FFF2-40B4-BE49-F238E27FC236}">
                <a16:creationId xmlns:a16="http://schemas.microsoft.com/office/drawing/2014/main" id="{CA2ACE9B-3805-D634-289C-A6E889EAD87B}"/>
              </a:ext>
            </a:extLst>
          </p:cNvPr>
          <p:cNvSpPr txBox="1">
            <a:spLocks/>
          </p:cNvSpPr>
          <p:nvPr/>
        </p:nvSpPr>
        <p:spPr>
          <a:xfrm>
            <a:off x="7271116" y="2022918"/>
            <a:ext cx="3661502" cy="307777"/>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cs typeface="Segoe UI"/>
              </a:rPr>
              <a:t>What is artificial intelligence</a:t>
            </a:r>
            <a:endParaRPr lang="en-US"/>
          </a:p>
        </p:txBody>
      </p:sp>
      <p:sp>
        <p:nvSpPr>
          <p:cNvPr id="49" name="Text Placeholder 2">
            <a:extLst>
              <a:ext uri="{FF2B5EF4-FFF2-40B4-BE49-F238E27FC236}">
                <a16:creationId xmlns:a16="http://schemas.microsoft.com/office/drawing/2014/main" id="{22830C05-E4C0-F3E5-A272-0349F5C9B521}"/>
              </a:ext>
            </a:extLst>
          </p:cNvPr>
          <p:cNvSpPr txBox="1">
            <a:spLocks/>
          </p:cNvSpPr>
          <p:nvPr/>
        </p:nvSpPr>
        <p:spPr>
          <a:xfrm>
            <a:off x="6288420" y="2702571"/>
            <a:ext cx="594631"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03</a:t>
            </a:r>
          </a:p>
        </p:txBody>
      </p:sp>
      <p:sp>
        <p:nvSpPr>
          <p:cNvPr id="53" name="Text Placeholder 2">
            <a:extLst>
              <a:ext uri="{FF2B5EF4-FFF2-40B4-BE49-F238E27FC236}">
                <a16:creationId xmlns:a16="http://schemas.microsoft.com/office/drawing/2014/main" id="{852CD963-E9AE-7F18-D3E2-0B548495FFDA}"/>
              </a:ext>
            </a:extLst>
          </p:cNvPr>
          <p:cNvSpPr txBox="1">
            <a:spLocks/>
          </p:cNvSpPr>
          <p:nvPr/>
        </p:nvSpPr>
        <p:spPr>
          <a:xfrm>
            <a:off x="7271116" y="2891004"/>
            <a:ext cx="3313521" cy="246221"/>
          </a:xfrm>
          <a:prstGeom prst="rect">
            <a:avLst/>
          </a:prstGeom>
        </p:spPr>
        <p:txBody>
          <a:bodyPr vert="horz" wrap="square" lIns="0" tIns="0" rIns="0" bIns="0" rtlCol="0" anchor="t">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cs typeface="Segoe UI Semilight"/>
              </a:rPr>
              <a:t>Text generators</a:t>
            </a:r>
            <a:endParaRPr lang="en-US" sz="2000"/>
          </a:p>
        </p:txBody>
      </p:sp>
      <p:sp>
        <p:nvSpPr>
          <p:cNvPr id="50" name="Text Placeholder 2">
            <a:extLst>
              <a:ext uri="{FF2B5EF4-FFF2-40B4-BE49-F238E27FC236}">
                <a16:creationId xmlns:a16="http://schemas.microsoft.com/office/drawing/2014/main" id="{8D382032-4038-4323-198E-72570F2655F7}"/>
              </a:ext>
            </a:extLst>
          </p:cNvPr>
          <p:cNvSpPr txBox="1">
            <a:spLocks/>
          </p:cNvSpPr>
          <p:nvPr/>
        </p:nvSpPr>
        <p:spPr>
          <a:xfrm>
            <a:off x="6274993" y="3539879"/>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04</a:t>
            </a:r>
          </a:p>
        </p:txBody>
      </p:sp>
      <p:sp>
        <p:nvSpPr>
          <p:cNvPr id="55" name="Text Placeholder 2">
            <a:extLst>
              <a:ext uri="{FF2B5EF4-FFF2-40B4-BE49-F238E27FC236}">
                <a16:creationId xmlns:a16="http://schemas.microsoft.com/office/drawing/2014/main" id="{B85862FF-2A93-95A7-C485-6F2FFE336DE4}"/>
              </a:ext>
            </a:extLst>
          </p:cNvPr>
          <p:cNvSpPr txBox="1">
            <a:spLocks/>
          </p:cNvSpPr>
          <p:nvPr/>
        </p:nvSpPr>
        <p:spPr>
          <a:xfrm>
            <a:off x="7271116" y="3728312"/>
            <a:ext cx="3953602" cy="246221"/>
          </a:xfrm>
          <a:prstGeom prst="rect">
            <a:avLst/>
          </a:prstGeom>
        </p:spPr>
        <p:txBody>
          <a:bodyPr vert="horz" wrap="square" lIns="0" tIns="0" rIns="0" bIns="0" rtlCol="0" anchor="t">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cs typeface="Segoe UI Semilight"/>
              </a:rPr>
              <a:t>Image generators</a:t>
            </a:r>
            <a:endParaRPr lang="en-US" sz="2000"/>
          </a:p>
        </p:txBody>
      </p:sp>
      <p:sp>
        <p:nvSpPr>
          <p:cNvPr id="51" name="Text Placeholder 2">
            <a:extLst>
              <a:ext uri="{FF2B5EF4-FFF2-40B4-BE49-F238E27FC236}">
                <a16:creationId xmlns:a16="http://schemas.microsoft.com/office/drawing/2014/main" id="{BEBA49E9-F6D9-85C8-B0B8-3FFF0E19D53F}"/>
              </a:ext>
            </a:extLst>
          </p:cNvPr>
          <p:cNvSpPr txBox="1">
            <a:spLocks/>
          </p:cNvSpPr>
          <p:nvPr/>
        </p:nvSpPr>
        <p:spPr>
          <a:xfrm>
            <a:off x="6274993" y="4377187"/>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05</a:t>
            </a:r>
          </a:p>
        </p:txBody>
      </p:sp>
      <p:sp>
        <p:nvSpPr>
          <p:cNvPr id="56" name="Text Placeholder 2">
            <a:extLst>
              <a:ext uri="{FF2B5EF4-FFF2-40B4-BE49-F238E27FC236}">
                <a16:creationId xmlns:a16="http://schemas.microsoft.com/office/drawing/2014/main" id="{0E219448-74E5-36BD-5167-ABD4E6EE36FF}"/>
              </a:ext>
            </a:extLst>
          </p:cNvPr>
          <p:cNvSpPr txBox="1">
            <a:spLocks/>
          </p:cNvSpPr>
          <p:nvPr/>
        </p:nvSpPr>
        <p:spPr>
          <a:xfrm>
            <a:off x="7279402" y="4531073"/>
            <a:ext cx="4356913" cy="307777"/>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cs typeface="Segoe UI"/>
              </a:rPr>
              <a:t>AI usage policy</a:t>
            </a:r>
          </a:p>
        </p:txBody>
      </p:sp>
      <p:sp>
        <p:nvSpPr>
          <p:cNvPr id="52" name="Text Placeholder 2">
            <a:extLst>
              <a:ext uri="{FF2B5EF4-FFF2-40B4-BE49-F238E27FC236}">
                <a16:creationId xmlns:a16="http://schemas.microsoft.com/office/drawing/2014/main" id="{417DF29C-2BCF-C14E-FC9D-9C83DAC4B258}"/>
              </a:ext>
            </a:extLst>
          </p:cNvPr>
          <p:cNvSpPr txBox="1">
            <a:spLocks/>
          </p:cNvSpPr>
          <p:nvPr/>
        </p:nvSpPr>
        <p:spPr>
          <a:xfrm>
            <a:off x="6274993" y="5214493"/>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06</a:t>
            </a:r>
          </a:p>
        </p:txBody>
      </p:sp>
      <p:sp>
        <p:nvSpPr>
          <p:cNvPr id="58" name="Text Placeholder 2">
            <a:extLst>
              <a:ext uri="{FF2B5EF4-FFF2-40B4-BE49-F238E27FC236}">
                <a16:creationId xmlns:a16="http://schemas.microsoft.com/office/drawing/2014/main" id="{D67C4B06-563B-C4A8-F637-B3FAD4D53B1E}"/>
              </a:ext>
            </a:extLst>
          </p:cNvPr>
          <p:cNvSpPr txBox="1">
            <a:spLocks/>
          </p:cNvSpPr>
          <p:nvPr/>
        </p:nvSpPr>
        <p:spPr>
          <a:xfrm>
            <a:off x="7271116" y="5368381"/>
            <a:ext cx="3105679" cy="307777"/>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Wrap-up</a:t>
            </a:r>
          </a:p>
        </p:txBody>
      </p:sp>
    </p:spTree>
    <p:custDataLst>
      <p:tags r:id="rId1"/>
    </p:custDataLst>
    <p:extLst>
      <p:ext uri="{BB962C8B-B14F-4D97-AF65-F5344CB8AC3E}">
        <p14:creationId xmlns:p14="http://schemas.microsoft.com/office/powerpoint/2010/main" val="39382656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14F933C-C244-3389-4713-33F18C50EB40}"/>
              </a:ext>
              <a:ext uri="{C183D7F6-B498-43B3-948B-1728B52AA6E4}">
                <adec:decorative xmlns:adec="http://schemas.microsoft.com/office/drawing/2017/decorative" val="1"/>
              </a:ext>
            </a:extLst>
          </p:cNvPr>
          <p:cNvSpPr/>
          <p:nvPr/>
        </p:nvSpPr>
        <p:spPr bwMode="auto">
          <a:xfrm>
            <a:off x="587375" y="304800"/>
            <a:ext cx="11017250" cy="6267450"/>
          </a:xfrm>
          <a:prstGeom prst="roundRect">
            <a:avLst>
              <a:gd name="adj" fmla="val 0"/>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13" name="Oval 52">
            <a:extLst>
              <a:ext uri="{FF2B5EF4-FFF2-40B4-BE49-F238E27FC236}">
                <a16:creationId xmlns:a16="http://schemas.microsoft.com/office/drawing/2014/main" id="{4AA19188-8A03-5FEE-B87C-1DDBBA7CE307}"/>
              </a:ext>
              <a:ext uri="{C183D7F6-B498-43B3-948B-1728B52AA6E4}">
                <adec:decorative xmlns:adec="http://schemas.microsoft.com/office/drawing/2017/decorative" val="1"/>
              </a:ext>
            </a:extLst>
          </p:cNvPr>
          <p:cNvSpPr/>
          <p:nvPr/>
        </p:nvSpPr>
        <p:spPr bwMode="auto">
          <a:xfrm>
            <a:off x="6096000" y="469232"/>
            <a:ext cx="5326912" cy="593858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UI"/>
              <a:cs typeface="Segoe UI" pitchFamily="34" charset="0"/>
            </a:endParaRPr>
          </a:p>
        </p:txBody>
      </p:sp>
      <p:cxnSp>
        <p:nvCxnSpPr>
          <p:cNvPr id="23" name="Straight Connector 22">
            <a:extLst>
              <a:ext uri="{FF2B5EF4-FFF2-40B4-BE49-F238E27FC236}">
                <a16:creationId xmlns:a16="http://schemas.microsoft.com/office/drawing/2014/main" id="{52BA7DCE-E33A-236F-5070-3778F486EF12}"/>
              </a:ext>
              <a:ext uri="{C183D7F6-B498-43B3-948B-1728B52AA6E4}">
                <adec:decorative xmlns:adec="http://schemas.microsoft.com/office/drawing/2017/decorative" val="1"/>
              </a:ext>
            </a:extLst>
          </p:cNvPr>
          <p:cNvCxnSpPr>
            <a:cxnSpLocks/>
          </p:cNvCxnSpPr>
          <p:nvPr/>
        </p:nvCxnSpPr>
        <p:spPr>
          <a:xfrm>
            <a:off x="890337" y="2440574"/>
            <a:ext cx="0" cy="2416163"/>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3866E6-173E-F30B-4F26-DBE6CDED4E25}"/>
              </a:ext>
              <a:ext uri="{C183D7F6-B498-43B3-948B-1728B52AA6E4}">
                <adec:decorative xmlns:adec="http://schemas.microsoft.com/office/drawing/2017/decorative" val="1"/>
              </a:ext>
            </a:extLst>
          </p:cNvPr>
          <p:cNvCxnSpPr>
            <a:cxnSpLocks/>
          </p:cNvCxnSpPr>
          <p:nvPr/>
        </p:nvCxnSpPr>
        <p:spPr>
          <a:xfrm flipV="1">
            <a:off x="890337" y="2440574"/>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F64B9A-B480-8139-F6BB-ED34AFB5BCAF}"/>
              </a:ext>
              <a:ext uri="{C183D7F6-B498-43B3-948B-1728B52AA6E4}">
                <adec:decorative xmlns:adec="http://schemas.microsoft.com/office/drawing/2017/decorative" val="1"/>
              </a:ext>
            </a:extLst>
          </p:cNvPr>
          <p:cNvCxnSpPr>
            <a:cxnSpLocks/>
          </p:cNvCxnSpPr>
          <p:nvPr/>
        </p:nvCxnSpPr>
        <p:spPr>
          <a:xfrm flipV="1">
            <a:off x="890337" y="4257644"/>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AE1815-0530-4DED-B161-643FDC385FBE}"/>
              </a:ext>
            </a:extLst>
          </p:cNvPr>
          <p:cNvSpPr>
            <a:spLocks noGrp="1"/>
          </p:cNvSpPr>
          <p:nvPr>
            <p:ph type="title"/>
          </p:nvPr>
        </p:nvSpPr>
        <p:spPr>
          <a:xfrm>
            <a:off x="890337" y="585788"/>
            <a:ext cx="11009563" cy="553998"/>
          </a:xfrm>
        </p:spPr>
        <p:txBody>
          <a:bodyPr>
            <a:spAutoFit/>
          </a:bodyPr>
          <a:lstStyle/>
          <a:p>
            <a:r>
              <a:rPr lang="en-US" sz="3600"/>
              <a:t>Image generation tip</a:t>
            </a:r>
          </a:p>
        </p:txBody>
      </p:sp>
      <p:sp>
        <p:nvSpPr>
          <p:cNvPr id="26" name="TextBox 25">
            <a:extLst>
              <a:ext uri="{FF2B5EF4-FFF2-40B4-BE49-F238E27FC236}">
                <a16:creationId xmlns:a16="http://schemas.microsoft.com/office/drawing/2014/main" id="{8EF2BCD6-29F6-2E38-9015-5B05B3F41DC8}"/>
              </a:ext>
            </a:extLst>
          </p:cNvPr>
          <p:cNvSpPr txBox="1"/>
          <p:nvPr/>
        </p:nvSpPr>
        <p:spPr>
          <a:xfrm>
            <a:off x="1465944" y="2440574"/>
            <a:ext cx="4034969" cy="1292662"/>
          </a:xfrm>
          <a:prstGeom prst="rect">
            <a:avLst/>
          </a:prstGeom>
          <a:noFill/>
        </p:spPr>
        <p:txBody>
          <a:bodyPr wrap="square" lIns="0" tIns="0" rIns="0" bIns="0">
            <a:spAutoFit/>
          </a:bodyPr>
          <a:lstStyle/>
          <a:p>
            <a:pPr>
              <a:spcAft>
                <a:spcPts val="3200"/>
              </a:spcAft>
            </a:pPr>
            <a:r>
              <a:rPr lang="en-US" sz="2800">
                <a:cs typeface="Segoe UI Semibold" panose="020B0702040204020203" pitchFamily="34" charset="0"/>
              </a:rPr>
              <a:t>Use format:</a:t>
            </a:r>
            <a:br>
              <a:rPr lang="en-US" sz="2800">
                <a:cs typeface="Segoe UI Semibold" panose="020B0702040204020203" pitchFamily="34" charset="0"/>
              </a:rPr>
            </a:br>
            <a:r>
              <a:rPr lang="en-US" sz="2800">
                <a:latin typeface="+mj-lt"/>
                <a:cs typeface="Segoe UI Semibold" panose="020B0702040204020203" pitchFamily="34" charset="0"/>
              </a:rPr>
              <a:t>adjective</a:t>
            </a:r>
            <a:r>
              <a:rPr lang="en-US" sz="2800">
                <a:cs typeface="Segoe UI Semibold" panose="020B0702040204020203" pitchFamily="34" charset="0"/>
              </a:rPr>
              <a:t>, </a:t>
            </a:r>
            <a:r>
              <a:rPr lang="en-US" sz="2800">
                <a:latin typeface="+mj-lt"/>
                <a:cs typeface="Segoe UI Semibold" panose="020B0702040204020203" pitchFamily="34" charset="0"/>
              </a:rPr>
              <a:t>noun</a:t>
            </a:r>
            <a:r>
              <a:rPr lang="en-US" sz="2800">
                <a:cs typeface="Segoe UI Semibold" panose="020B0702040204020203" pitchFamily="34" charset="0"/>
              </a:rPr>
              <a:t>, </a:t>
            </a:r>
            <a:r>
              <a:rPr lang="en-US" sz="2800">
                <a:latin typeface="+mj-lt"/>
                <a:cs typeface="Segoe UI Semibold" panose="020B0702040204020203" pitchFamily="34" charset="0"/>
              </a:rPr>
              <a:t>verb</a:t>
            </a:r>
            <a:r>
              <a:rPr lang="en-US" sz="2800">
                <a:cs typeface="Segoe UI Semibold" panose="020B0702040204020203" pitchFamily="34" charset="0"/>
              </a:rPr>
              <a:t>, and </a:t>
            </a:r>
            <a:r>
              <a:rPr lang="en-US" sz="2800">
                <a:latin typeface="+mj-lt"/>
                <a:cs typeface="Segoe UI Semibold" panose="020B0702040204020203" pitchFamily="34" charset="0"/>
              </a:rPr>
              <a:t>style</a:t>
            </a:r>
          </a:p>
        </p:txBody>
      </p:sp>
      <p:sp>
        <p:nvSpPr>
          <p:cNvPr id="27" name="TextBox 26">
            <a:extLst>
              <a:ext uri="{FF2B5EF4-FFF2-40B4-BE49-F238E27FC236}">
                <a16:creationId xmlns:a16="http://schemas.microsoft.com/office/drawing/2014/main" id="{218051BD-B912-353F-BA26-08272A1C1B7D}"/>
              </a:ext>
            </a:extLst>
          </p:cNvPr>
          <p:cNvSpPr txBox="1"/>
          <p:nvPr/>
        </p:nvSpPr>
        <p:spPr>
          <a:xfrm>
            <a:off x="1465944" y="4257644"/>
            <a:ext cx="4034969" cy="1292662"/>
          </a:xfrm>
          <a:prstGeom prst="rect">
            <a:avLst/>
          </a:prstGeom>
          <a:noFill/>
        </p:spPr>
        <p:txBody>
          <a:bodyPr wrap="square" lIns="0" tIns="0" rIns="0" bIns="0">
            <a:spAutoFit/>
          </a:bodyPr>
          <a:lstStyle/>
          <a:p>
            <a:pPr>
              <a:spcAft>
                <a:spcPts val="3200"/>
              </a:spcAft>
            </a:pPr>
            <a:r>
              <a:rPr lang="en-US" sz="2800">
                <a:latin typeface="+mj-lt"/>
                <a:cs typeface="Segoe UI Semibold" panose="020B0702040204020203" pitchFamily="34" charset="0"/>
              </a:rPr>
              <a:t>Example: </a:t>
            </a:r>
            <a:r>
              <a:rPr lang="en-US" sz="2800" i="1">
                <a:cs typeface="Segoe UI Semibold" panose="020B0702040204020203" pitchFamily="34" charset="0"/>
              </a:rPr>
              <a:t>Green Amazon jungle, glowing at sunset, in a pixel art style</a:t>
            </a:r>
          </a:p>
        </p:txBody>
      </p:sp>
      <p:pic>
        <p:nvPicPr>
          <p:cNvPr id="4" name="Picture 3" descr="A pixel art scene of a tranquil sunset over a tropical forest. It features vibrant colors with silhouetted birds flying across an orange and yellow gradient sky, towering palm trees with detailed fronds, and a calm body of water reflecting the serene environment.">
            <a:extLst>
              <a:ext uri="{FF2B5EF4-FFF2-40B4-BE49-F238E27FC236}">
                <a16:creationId xmlns:a16="http://schemas.microsoft.com/office/drawing/2014/main" id="{B3DCF6EB-0A72-29B8-543C-89A4EE47CE52}"/>
              </a:ext>
            </a:extLst>
          </p:cNvPr>
          <p:cNvPicPr>
            <a:picLocks noChangeAspect="1"/>
          </p:cNvPicPr>
          <p:nvPr/>
        </p:nvPicPr>
        <p:blipFill>
          <a:blip r:embed="rId4"/>
          <a:stretch>
            <a:fillRect/>
          </a:stretch>
        </p:blipFill>
        <p:spPr>
          <a:xfrm>
            <a:off x="6286130" y="647700"/>
            <a:ext cx="4946654" cy="4946652"/>
          </a:xfrm>
          <a:prstGeom prst="rect">
            <a:avLst/>
          </a:prstGeom>
        </p:spPr>
      </p:pic>
      <p:sp>
        <p:nvSpPr>
          <p:cNvPr id="7" name="TextBox 6">
            <a:extLst>
              <a:ext uri="{FF2B5EF4-FFF2-40B4-BE49-F238E27FC236}">
                <a16:creationId xmlns:a16="http://schemas.microsoft.com/office/drawing/2014/main" id="{761E4CDE-73A5-D890-7062-7F6FA7A8F93F}"/>
              </a:ext>
            </a:extLst>
          </p:cNvPr>
          <p:cNvSpPr txBox="1"/>
          <p:nvPr/>
        </p:nvSpPr>
        <p:spPr>
          <a:xfrm>
            <a:off x="6435991" y="5741718"/>
            <a:ext cx="4646932" cy="355867"/>
          </a:xfrm>
          <a:prstGeom prst="rect">
            <a:avLst/>
          </a:prstGeom>
          <a:noFill/>
        </p:spPr>
        <p:txBody>
          <a:bodyPr wrap="square" lIns="0" tIns="0" rIns="0" bIns="0">
            <a:spAutoFit/>
          </a:bodyPr>
          <a:lstStyle/>
          <a:p>
            <a:pPr algn="ctr">
              <a:lnSpc>
                <a:spcPct val="129382"/>
              </a:lnSpc>
              <a:defRPr/>
            </a:pPr>
            <a:r>
              <a:rPr lang="en-US" sz="2000">
                <a:solidFill>
                  <a:schemeClr val="accent3"/>
                </a:solidFill>
                <a:hlinkClick r:id="rId5">
                  <a:extLst>
                    <a:ext uri="{A12FA001-AC4F-418D-AE19-62706E023703}">
                      <ahyp:hlinkClr xmlns:ahyp="http://schemas.microsoft.com/office/drawing/2018/hyperlinkcolor" val="tx"/>
                    </a:ext>
                  </a:extLst>
                </a:hlinkClick>
              </a:rPr>
              <a:t>Created by Copilot</a:t>
            </a:r>
            <a:endParaRPr lang="en-US" sz="2000">
              <a:solidFill>
                <a:schemeClr val="accent3"/>
              </a:solidFill>
            </a:endParaRPr>
          </a:p>
        </p:txBody>
      </p:sp>
    </p:spTree>
    <p:custDataLst>
      <p:tags r:id="rId1"/>
    </p:custDataLst>
    <p:extLst>
      <p:ext uri="{BB962C8B-B14F-4D97-AF65-F5344CB8AC3E}">
        <p14:creationId xmlns:p14="http://schemas.microsoft.com/office/powerpoint/2010/main" val="2579530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42" presetClass="path" presetSubtype="0" decel="100000" fill="hold" grpId="1" nodeType="withEffect">
                                  <p:stCondLst>
                                    <p:cond delay="0"/>
                                  </p:stCondLst>
                                  <p:childTnLst>
                                    <p:animMotion origin="layout" path="M -0.01719 -0.00023 L -4.16667E-7 2.96296E-6 " pathEditMode="relative" rAng="0" ptsTypes="AA">
                                      <p:cBhvr>
                                        <p:cTn id="12" dur="750" fill="hold"/>
                                        <p:tgtEl>
                                          <p:spTgt spid="26"/>
                                        </p:tgtEl>
                                        <p:attrNameLst>
                                          <p:attrName>ppt_x</p:attrName>
                                          <p:attrName>ppt_y</p:attrName>
                                        </p:attrNameLst>
                                      </p:cBhvr>
                                      <p:rCtr x="85900" y="230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42" presetClass="path" presetSubtype="0" decel="100000" fill="hold" grpId="1" nodeType="withEffect">
                                  <p:stCondLst>
                                    <p:cond delay="400"/>
                                  </p:stCondLst>
                                  <p:childTnLst>
                                    <p:animMotion origin="layout" path="M -0.01719 -0.00023 L -4.16667E-7 2.96296E-6 " pathEditMode="relative" rAng="0" ptsTypes="AA">
                                      <p:cBhvr>
                                        <p:cTn id="22" dur="750" fill="hold"/>
                                        <p:tgtEl>
                                          <p:spTgt spid="27"/>
                                        </p:tgtEl>
                                        <p:attrNameLst>
                                          <p:attrName>ppt_x</p:attrName>
                                          <p:attrName>ppt_y</p:attrName>
                                        </p:attrNameLst>
                                      </p:cBhvr>
                                      <p:rCtr x="85900" y="2300"/>
                                    </p:animMotion>
                                  </p:childTnLst>
                                </p:cTn>
                              </p:par>
                              <p:par>
                                <p:cTn id="23" presetID="22" presetClass="entr" presetSubtype="1" fill="hold" nodeType="withEffect">
                                  <p:stCondLst>
                                    <p:cond delay="40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1150"/>
                            </p:stCondLst>
                            <p:childTnLst>
                              <p:par>
                                <p:cTn id="27" presetID="1" presetClass="entr" presetSubtype="0" fill="hold" grpId="0" nodeType="afterEffect">
                                  <p:stCondLst>
                                    <p:cond delay="0"/>
                                  </p:stCondLst>
                                  <p:iterate type="lt">
                                    <p:tmAbs val="50"/>
                                  </p:iterate>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200" y="3059668"/>
            <a:ext cx="6808333" cy="738664"/>
          </a:xfrm>
        </p:spPr>
        <p:txBody>
          <a:bodyPr wrap="square">
            <a:spAutoFit/>
          </a:bodyPr>
          <a:lstStyle/>
          <a:p>
            <a:r>
              <a:rPr lang="en-US" sz="4800" spc="-50">
                <a:cs typeface="Segoe UI"/>
              </a:rPr>
              <a:t>Demo: Image generators </a:t>
            </a: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38353070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E27A-995D-8264-4F0A-D3E2997AB5FF}"/>
              </a:ext>
            </a:extLst>
          </p:cNvPr>
          <p:cNvSpPr>
            <a:spLocks noGrp="1"/>
          </p:cNvSpPr>
          <p:nvPr>
            <p:ph type="title"/>
          </p:nvPr>
        </p:nvSpPr>
        <p:spPr/>
        <p:txBody>
          <a:bodyPr/>
          <a:lstStyle/>
          <a:p>
            <a:endParaRPr lang="en-US"/>
          </a:p>
        </p:txBody>
      </p:sp>
      <p:pic>
        <p:nvPicPr>
          <p:cNvPr id="4" name="Screen Recording 3">
            <a:hlinkClick r:id="" action="ppaction://media"/>
            <a:extLst>
              <a:ext uri="{FF2B5EF4-FFF2-40B4-BE49-F238E27FC236}">
                <a16:creationId xmlns:a16="http://schemas.microsoft.com/office/drawing/2014/main" id="{DE8522F2-FB19-B792-1581-226726E7B63B}"/>
              </a:ext>
            </a:extLst>
          </p:cNvPr>
          <p:cNvPicPr>
            <a:picLocks noChangeAspect="1"/>
          </p:cNvPicPr>
          <p:nvPr>
            <a:videoFile r:link="rId2"/>
            <p:extLst>
              <p:ext uri="{DAA4B4D4-6D71-4841-9C94-3DE7FCFB9230}">
                <p14:media xmlns:p14="http://schemas.microsoft.com/office/powerpoint/2010/main" r:embed="rId3">
                  <p14:trim end="47216.1768"/>
                </p14:media>
              </p:ext>
            </p:extLst>
          </p:nvPr>
        </p:nvPicPr>
        <p:blipFill>
          <a:blip r:embed="rId6"/>
          <a:stretch>
            <a:fillRect/>
          </a:stretch>
        </p:blipFill>
        <p:spPr>
          <a:xfrm>
            <a:off x="2466975" y="0"/>
            <a:ext cx="7258050" cy="6858000"/>
          </a:xfrm>
          <a:prstGeom prst="rect">
            <a:avLst/>
          </a:prstGeom>
        </p:spPr>
      </p:pic>
    </p:spTree>
    <p:custDataLst>
      <p:tags r:id="rId1"/>
    </p:custDataLst>
    <p:extLst>
      <p:ext uri="{BB962C8B-B14F-4D97-AF65-F5344CB8AC3E}">
        <p14:creationId xmlns:p14="http://schemas.microsoft.com/office/powerpoint/2010/main" val="216882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92BE93-5AE6-8C4F-F47F-3D7B3AAEE757}"/>
              </a:ext>
              <a:ext uri="{C183D7F6-B498-43B3-948B-1728B52AA6E4}">
                <adec:decorative xmlns:adec="http://schemas.microsoft.com/office/drawing/2017/decorative" val="1"/>
              </a:ext>
            </a:extLst>
          </p:cNvPr>
          <p:cNvSpPr/>
          <p:nvPr/>
        </p:nvSpPr>
        <p:spPr bwMode="auto">
          <a:xfrm rot="16200000">
            <a:off x="3902944" y="-2378943"/>
            <a:ext cx="438611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a:extLst>
              <a:ext uri="{FF2B5EF4-FFF2-40B4-BE49-F238E27FC236}">
                <a16:creationId xmlns:a16="http://schemas.microsoft.com/office/drawing/2014/main" id="{40F1DD58-1AF3-0104-DC92-EEA95BB3AAF1}"/>
              </a:ext>
              <a:ext uri="{C183D7F6-B498-43B3-948B-1728B52AA6E4}">
                <adec:decorative xmlns:adec="http://schemas.microsoft.com/office/drawing/2017/decorative" val="1"/>
              </a:ext>
            </a:extLst>
          </p:cNvPr>
          <p:cNvGrpSpPr/>
          <p:nvPr/>
        </p:nvGrpSpPr>
        <p:grpSpPr>
          <a:xfrm>
            <a:off x="7751135" y="1790286"/>
            <a:ext cx="3853544" cy="3853544"/>
            <a:chOff x="7751135" y="1790286"/>
            <a:chExt cx="3853544" cy="3853544"/>
          </a:xfrm>
        </p:grpSpPr>
        <p:sp>
          <p:nvSpPr>
            <p:cNvPr id="25" name="Oval 24">
              <a:extLst>
                <a:ext uri="{FF2B5EF4-FFF2-40B4-BE49-F238E27FC236}">
                  <a16:creationId xmlns:a16="http://schemas.microsoft.com/office/drawing/2014/main" id="{C9D1783C-933E-F314-93DC-D3253FF7D957}"/>
                </a:ext>
                <a:ext uri="{C183D7F6-B498-43B3-948B-1728B52AA6E4}">
                  <adec:decorative xmlns:adec="http://schemas.microsoft.com/office/drawing/2017/decorative" val="1"/>
                </a:ext>
              </a:extLst>
            </p:cNvPr>
            <p:cNvSpPr/>
            <p:nvPr/>
          </p:nvSpPr>
          <p:spPr bwMode="auto">
            <a:xfrm>
              <a:off x="7751135" y="1790286"/>
              <a:ext cx="3853544" cy="3853544"/>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26" name="Oval 25">
              <a:extLst>
                <a:ext uri="{FF2B5EF4-FFF2-40B4-BE49-F238E27FC236}">
                  <a16:creationId xmlns:a16="http://schemas.microsoft.com/office/drawing/2014/main" id="{F9D7B428-D401-AACB-9EF8-9632DC234794}"/>
                </a:ext>
                <a:ext uri="{C183D7F6-B498-43B3-948B-1728B52AA6E4}">
                  <adec:decorative xmlns:adec="http://schemas.microsoft.com/office/drawing/2017/decorative" val="1"/>
                </a:ext>
              </a:extLst>
            </p:cNvPr>
            <p:cNvSpPr/>
            <p:nvPr/>
          </p:nvSpPr>
          <p:spPr bwMode="auto">
            <a:xfrm>
              <a:off x="8021506" y="2060755"/>
              <a:ext cx="3312802" cy="3312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28" name="Straight Connector 27">
            <a:extLst>
              <a:ext uri="{FF2B5EF4-FFF2-40B4-BE49-F238E27FC236}">
                <a16:creationId xmlns:a16="http://schemas.microsoft.com/office/drawing/2014/main" id="{0D346DB7-E8B1-4C83-596F-F651E5A54F2E}"/>
              </a:ext>
              <a:ext uri="{C183D7F6-B498-43B3-948B-1728B52AA6E4}">
                <adec:decorative xmlns:adec="http://schemas.microsoft.com/office/drawing/2017/decorative" val="1"/>
              </a:ext>
            </a:extLst>
          </p:cNvPr>
          <p:cNvCxnSpPr>
            <a:cxnSpLocks/>
          </p:cNvCxnSpPr>
          <p:nvPr/>
        </p:nvCxnSpPr>
        <p:spPr>
          <a:xfrm>
            <a:off x="1427546" y="2177966"/>
            <a:ext cx="0" cy="3078183"/>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96FB37-2B77-F143-AB73-D3C562994F3B}"/>
              </a:ext>
              <a:ext uri="{C183D7F6-B498-43B3-948B-1728B52AA6E4}">
                <adec:decorative xmlns:adec="http://schemas.microsoft.com/office/drawing/2017/decorative" val="1"/>
              </a:ext>
            </a:extLst>
          </p:cNvPr>
          <p:cNvCxnSpPr>
            <a:cxnSpLocks/>
          </p:cNvCxnSpPr>
          <p:nvPr/>
        </p:nvCxnSpPr>
        <p:spPr>
          <a:xfrm flipV="1">
            <a:off x="1427545" y="2177966"/>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DBEF51-05CD-9F5E-B426-E8C2506F45BC}"/>
              </a:ext>
              <a:ext uri="{C183D7F6-B498-43B3-948B-1728B52AA6E4}">
                <adec:decorative xmlns:adec="http://schemas.microsoft.com/office/drawing/2017/decorative" val="1"/>
              </a:ext>
            </a:extLst>
          </p:cNvPr>
          <p:cNvCxnSpPr>
            <a:cxnSpLocks/>
          </p:cNvCxnSpPr>
          <p:nvPr/>
        </p:nvCxnSpPr>
        <p:spPr>
          <a:xfrm>
            <a:off x="1661134" y="3097285"/>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AC6CC6-082D-F553-4F18-1257BEBF4310}"/>
              </a:ext>
              <a:ext uri="{C183D7F6-B498-43B3-948B-1728B52AA6E4}">
                <adec:decorative xmlns:adec="http://schemas.microsoft.com/office/drawing/2017/decorative" val="1"/>
              </a:ext>
            </a:extLst>
          </p:cNvPr>
          <p:cNvCxnSpPr>
            <a:cxnSpLocks/>
          </p:cNvCxnSpPr>
          <p:nvPr/>
        </p:nvCxnSpPr>
        <p:spPr>
          <a:xfrm flipV="1">
            <a:off x="1427545" y="3417511"/>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2B1CD5-C550-5F29-F093-B7E53CE71543}"/>
              </a:ext>
              <a:ext uri="{C183D7F6-B498-43B3-948B-1728B52AA6E4}">
                <adec:decorative xmlns:adec="http://schemas.microsoft.com/office/drawing/2017/decorative" val="1"/>
              </a:ext>
            </a:extLst>
          </p:cNvPr>
          <p:cNvCxnSpPr>
            <a:cxnSpLocks/>
          </p:cNvCxnSpPr>
          <p:nvPr/>
        </p:nvCxnSpPr>
        <p:spPr>
          <a:xfrm>
            <a:off x="1661134" y="4336830"/>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84811E1-2F0C-D9D8-91AC-5246577B767B}"/>
              </a:ext>
              <a:ext uri="{C183D7F6-B498-43B3-948B-1728B52AA6E4}">
                <adec:decorative xmlns:adec="http://schemas.microsoft.com/office/drawing/2017/decorative" val="1"/>
              </a:ext>
            </a:extLst>
          </p:cNvPr>
          <p:cNvCxnSpPr>
            <a:cxnSpLocks/>
          </p:cNvCxnSpPr>
          <p:nvPr/>
        </p:nvCxnSpPr>
        <p:spPr>
          <a:xfrm flipV="1">
            <a:off x="1427545" y="4657056"/>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AE1815-0530-4DED-B161-643FDC385FBE}"/>
              </a:ext>
            </a:extLst>
          </p:cNvPr>
          <p:cNvSpPr>
            <a:spLocks noGrp="1"/>
          </p:cNvSpPr>
          <p:nvPr>
            <p:ph type="title"/>
          </p:nvPr>
        </p:nvSpPr>
        <p:spPr>
          <a:xfrm>
            <a:off x="588262" y="585216"/>
            <a:ext cx="11311638" cy="307777"/>
          </a:xfrm>
        </p:spPr>
        <p:txBody>
          <a:bodyPr>
            <a:noAutofit/>
          </a:bodyPr>
          <a:lstStyle/>
          <a:p>
            <a:r>
              <a:rPr lang="en-US" sz="3600">
                <a:cs typeface="Segoe UI Semibold"/>
              </a:rPr>
              <a:t>Image generator reminders </a:t>
            </a:r>
          </a:p>
        </p:txBody>
      </p:sp>
      <p:sp>
        <p:nvSpPr>
          <p:cNvPr id="43" name="Graphic 8" descr="Icon of an AI robot">
            <a:extLst>
              <a:ext uri="{FF2B5EF4-FFF2-40B4-BE49-F238E27FC236}">
                <a16:creationId xmlns:a16="http://schemas.microsoft.com/office/drawing/2014/main" id="{BBA9AE22-2223-5446-9BAC-26815E751892}"/>
              </a:ext>
            </a:extLst>
          </p:cNvPr>
          <p:cNvSpPr>
            <a:spLocks/>
          </p:cNvSpPr>
          <p:nvPr/>
        </p:nvSpPr>
        <p:spPr>
          <a:xfrm>
            <a:off x="672608" y="2208140"/>
            <a:ext cx="430970" cy="538744"/>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7" name="TextBox 26">
            <a:extLst>
              <a:ext uri="{FF2B5EF4-FFF2-40B4-BE49-F238E27FC236}">
                <a16:creationId xmlns:a16="http://schemas.microsoft.com/office/drawing/2014/main" id="{128392A3-0CB8-AAAF-C9C6-7D180D9129C9}"/>
              </a:ext>
            </a:extLst>
          </p:cNvPr>
          <p:cNvSpPr txBox="1"/>
          <p:nvPr/>
        </p:nvSpPr>
        <p:spPr>
          <a:xfrm>
            <a:off x="1661134" y="2108181"/>
            <a:ext cx="5068888" cy="738664"/>
          </a:xfrm>
          <a:prstGeom prst="rect">
            <a:avLst/>
          </a:prstGeom>
          <a:noFill/>
        </p:spPr>
        <p:txBody>
          <a:bodyPr wrap="square" lIns="0" tIns="0" rIns="0" bIns="0" anchor="ctr">
            <a:spAutoFit/>
          </a:bodyPr>
          <a:lstStyle/>
          <a:p>
            <a:r>
              <a:rPr lang="en-US" sz="2400"/>
              <a:t>Generative AI follows patterns but creates unique responses.</a:t>
            </a:r>
          </a:p>
        </p:txBody>
      </p:sp>
      <p:sp>
        <p:nvSpPr>
          <p:cNvPr id="42" name="Graphic 48" descr="Icon of a globe">
            <a:extLst>
              <a:ext uri="{FF2B5EF4-FFF2-40B4-BE49-F238E27FC236}">
                <a16:creationId xmlns:a16="http://schemas.microsoft.com/office/drawing/2014/main" id="{DB892167-41BA-9264-F454-BE38DB82F8AD}"/>
              </a:ext>
            </a:extLst>
          </p:cNvPr>
          <p:cNvSpPr>
            <a:spLocks/>
          </p:cNvSpPr>
          <p:nvPr/>
        </p:nvSpPr>
        <p:spPr>
          <a:xfrm>
            <a:off x="613016" y="3441982"/>
            <a:ext cx="550154" cy="550150"/>
          </a:xfrm>
          <a:custGeom>
            <a:avLst/>
            <a:gdLst>
              <a:gd name="connsiteX0" fmla="*/ 213095 w 426189"/>
              <a:gd name="connsiteY0" fmla="*/ 0 h 426189"/>
              <a:gd name="connsiteX1" fmla="*/ 426189 w 426189"/>
              <a:gd name="connsiteY1" fmla="*/ 213095 h 426189"/>
              <a:gd name="connsiteX2" fmla="*/ 213095 w 426189"/>
              <a:gd name="connsiteY2" fmla="*/ 426189 h 426189"/>
              <a:gd name="connsiteX3" fmla="*/ 0 w 426189"/>
              <a:gd name="connsiteY3" fmla="*/ 213095 h 426189"/>
              <a:gd name="connsiteX4" fmla="*/ 213095 w 426189"/>
              <a:gd name="connsiteY4" fmla="*/ 0 h 426189"/>
              <a:gd name="connsiteX5" fmla="*/ 275712 w 426189"/>
              <a:gd name="connsiteY5" fmla="*/ 308967 h 426189"/>
              <a:gd name="connsiteX6" fmla="*/ 150478 w 426189"/>
              <a:gd name="connsiteY6" fmla="*/ 308967 h 426189"/>
              <a:gd name="connsiteX7" fmla="*/ 213095 w 426189"/>
              <a:gd name="connsiteY7" fmla="*/ 394230 h 426189"/>
              <a:gd name="connsiteX8" fmla="*/ 275712 w 426189"/>
              <a:gd name="connsiteY8" fmla="*/ 308967 h 426189"/>
              <a:gd name="connsiteX9" fmla="*/ 117394 w 426189"/>
              <a:gd name="connsiteY9" fmla="*/ 308979 h 426189"/>
              <a:gd name="connsiteX10" fmla="*/ 59388 w 426189"/>
              <a:gd name="connsiteY10" fmla="*/ 308977 h 426189"/>
              <a:gd name="connsiteX11" fmla="*/ 146620 w 426189"/>
              <a:gd name="connsiteY11" fmla="*/ 381644 h 426189"/>
              <a:gd name="connsiteX12" fmla="*/ 119555 w 426189"/>
              <a:gd name="connsiteY12" fmla="*/ 317395 h 426189"/>
              <a:gd name="connsiteX13" fmla="*/ 117394 w 426189"/>
              <a:gd name="connsiteY13" fmla="*/ 308979 h 426189"/>
              <a:gd name="connsiteX14" fmla="*/ 366803 w 426189"/>
              <a:gd name="connsiteY14" fmla="*/ 308977 h 426189"/>
              <a:gd name="connsiteX15" fmla="*/ 308796 w 426189"/>
              <a:gd name="connsiteY15" fmla="*/ 308979 h 426189"/>
              <a:gd name="connsiteX16" fmla="*/ 279547 w 426189"/>
              <a:gd name="connsiteY16" fmla="*/ 381644 h 426189"/>
              <a:gd name="connsiteX17" fmla="*/ 362857 w 426189"/>
              <a:gd name="connsiteY17" fmla="*/ 315018 h 426189"/>
              <a:gd name="connsiteX18" fmla="*/ 366803 w 426189"/>
              <a:gd name="connsiteY18" fmla="*/ 308977 h 426189"/>
              <a:gd name="connsiteX19" fmla="*/ 108554 w 426189"/>
              <a:gd name="connsiteY19" fmla="*/ 170469 h 426189"/>
              <a:gd name="connsiteX20" fmla="*/ 37017 w 426189"/>
              <a:gd name="connsiteY20" fmla="*/ 170469 h 426189"/>
              <a:gd name="connsiteX21" fmla="*/ 36915 w 426189"/>
              <a:gd name="connsiteY21" fmla="*/ 170836 h 426189"/>
              <a:gd name="connsiteX22" fmla="*/ 31959 w 426189"/>
              <a:gd name="connsiteY22" fmla="*/ 213095 h 426189"/>
              <a:gd name="connsiteX23" fmla="*/ 43562 w 426189"/>
              <a:gd name="connsiteY23" fmla="*/ 277020 h 426189"/>
              <a:gd name="connsiteX24" fmla="*/ 111170 w 426189"/>
              <a:gd name="connsiteY24" fmla="*/ 277012 h 426189"/>
              <a:gd name="connsiteX25" fmla="*/ 106531 w 426189"/>
              <a:gd name="connsiteY25" fmla="*/ 213095 h 426189"/>
              <a:gd name="connsiteX26" fmla="*/ 108554 w 426189"/>
              <a:gd name="connsiteY26" fmla="*/ 170469 h 426189"/>
              <a:gd name="connsiteX27" fmla="*/ 285470 w 426189"/>
              <a:gd name="connsiteY27" fmla="*/ 170470 h 426189"/>
              <a:gd name="connsiteX28" fmla="*/ 140719 w 426189"/>
              <a:gd name="connsiteY28" fmla="*/ 170470 h 426189"/>
              <a:gd name="connsiteX29" fmla="*/ 138490 w 426189"/>
              <a:gd name="connsiteY29" fmla="*/ 213095 h 426189"/>
              <a:gd name="connsiteX30" fmla="*/ 143598 w 426189"/>
              <a:gd name="connsiteY30" fmla="*/ 277016 h 426189"/>
              <a:gd name="connsiteX31" fmla="*/ 282592 w 426189"/>
              <a:gd name="connsiteY31" fmla="*/ 277016 h 426189"/>
              <a:gd name="connsiteX32" fmla="*/ 287699 w 426189"/>
              <a:gd name="connsiteY32" fmla="*/ 213095 h 426189"/>
              <a:gd name="connsiteX33" fmla="*/ 285470 w 426189"/>
              <a:gd name="connsiteY33" fmla="*/ 170470 h 426189"/>
              <a:gd name="connsiteX34" fmla="*/ 389183 w 426189"/>
              <a:gd name="connsiteY34" fmla="*/ 170451 h 426189"/>
              <a:gd name="connsiteX35" fmla="*/ 317636 w 426189"/>
              <a:gd name="connsiteY35" fmla="*/ 170469 h 426189"/>
              <a:gd name="connsiteX36" fmla="*/ 319658 w 426189"/>
              <a:gd name="connsiteY36" fmla="*/ 213095 h 426189"/>
              <a:gd name="connsiteX37" fmla="*/ 315020 w 426189"/>
              <a:gd name="connsiteY37" fmla="*/ 277012 h 426189"/>
              <a:gd name="connsiteX38" fmla="*/ 382629 w 426189"/>
              <a:gd name="connsiteY38" fmla="*/ 277020 h 426189"/>
              <a:gd name="connsiteX39" fmla="*/ 394230 w 426189"/>
              <a:gd name="connsiteY39" fmla="*/ 213095 h 426189"/>
              <a:gd name="connsiteX40" fmla="*/ 389183 w 426189"/>
              <a:gd name="connsiteY40" fmla="*/ 170451 h 426189"/>
              <a:gd name="connsiteX41" fmla="*/ 146642 w 426189"/>
              <a:gd name="connsiteY41" fmla="*/ 44545 h 426189"/>
              <a:gd name="connsiteX42" fmla="*/ 146154 w 426189"/>
              <a:gd name="connsiteY42" fmla="*/ 44731 h 426189"/>
              <a:gd name="connsiteX43" fmla="*/ 47975 w 426189"/>
              <a:gd name="connsiteY43" fmla="*/ 138518 h 426189"/>
              <a:gd name="connsiteX44" fmla="*/ 112919 w 426189"/>
              <a:gd name="connsiteY44" fmla="*/ 138526 h 426189"/>
              <a:gd name="connsiteX45" fmla="*/ 146642 w 426189"/>
              <a:gd name="connsiteY45" fmla="*/ 44545 h 426189"/>
              <a:gd name="connsiteX46" fmla="*/ 213095 w 426189"/>
              <a:gd name="connsiteY46" fmla="*/ 31959 h 426189"/>
              <a:gd name="connsiteX47" fmla="*/ 210630 w 426189"/>
              <a:gd name="connsiteY47" fmla="*/ 32072 h 426189"/>
              <a:gd name="connsiteX48" fmla="*/ 145527 w 426189"/>
              <a:gd name="connsiteY48" fmla="*/ 138517 h 426189"/>
              <a:gd name="connsiteX49" fmla="*/ 280664 w 426189"/>
              <a:gd name="connsiteY49" fmla="*/ 138517 h 426189"/>
              <a:gd name="connsiteX50" fmla="*/ 215786 w 426189"/>
              <a:gd name="connsiteY50" fmla="*/ 32094 h 426189"/>
              <a:gd name="connsiteX51" fmla="*/ 213095 w 426189"/>
              <a:gd name="connsiteY51" fmla="*/ 31959 h 426189"/>
              <a:gd name="connsiteX52" fmla="*/ 279571 w 426189"/>
              <a:gd name="connsiteY52" fmla="*/ 44546 h 426189"/>
              <a:gd name="connsiteX53" fmla="*/ 281846 w 426189"/>
              <a:gd name="connsiteY53" fmla="*/ 48255 h 426189"/>
              <a:gd name="connsiteX54" fmla="*/ 313271 w 426189"/>
              <a:gd name="connsiteY54" fmla="*/ 138526 h 426189"/>
              <a:gd name="connsiteX55" fmla="*/ 378214 w 426189"/>
              <a:gd name="connsiteY55" fmla="*/ 138518 h 426189"/>
              <a:gd name="connsiteX56" fmla="*/ 285775 w 426189"/>
              <a:gd name="connsiteY56" fmla="*/ 47130 h 426189"/>
              <a:gd name="connsiteX57" fmla="*/ 279571 w 426189"/>
              <a:gd name="connsiteY57" fmla="*/ 44546 h 4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26189" h="426189">
                <a:moveTo>
                  <a:pt x="213095" y="0"/>
                </a:moveTo>
                <a:cubicBezTo>
                  <a:pt x="330784" y="0"/>
                  <a:pt x="426189" y="95406"/>
                  <a:pt x="426189" y="213095"/>
                </a:cubicBezTo>
                <a:cubicBezTo>
                  <a:pt x="426189" y="330784"/>
                  <a:pt x="330784" y="426189"/>
                  <a:pt x="213095" y="426189"/>
                </a:cubicBezTo>
                <a:cubicBezTo>
                  <a:pt x="95406" y="426189"/>
                  <a:pt x="0" y="330784"/>
                  <a:pt x="0" y="213095"/>
                </a:cubicBezTo>
                <a:cubicBezTo>
                  <a:pt x="0" y="95406"/>
                  <a:pt x="95406" y="0"/>
                  <a:pt x="213095" y="0"/>
                </a:cubicBezTo>
                <a:close/>
                <a:moveTo>
                  <a:pt x="275712" y="308967"/>
                </a:moveTo>
                <a:lnTo>
                  <a:pt x="150478" y="308967"/>
                </a:lnTo>
                <a:cubicBezTo>
                  <a:pt x="164371" y="360404"/>
                  <a:pt x="188519" y="394230"/>
                  <a:pt x="213095" y="394230"/>
                </a:cubicBezTo>
                <a:cubicBezTo>
                  <a:pt x="237672" y="394230"/>
                  <a:pt x="261818" y="360404"/>
                  <a:pt x="275712" y="308967"/>
                </a:cubicBezTo>
                <a:close/>
                <a:moveTo>
                  <a:pt x="117394" y="308979"/>
                </a:moveTo>
                <a:lnTo>
                  <a:pt x="59388" y="308977"/>
                </a:lnTo>
                <a:cubicBezTo>
                  <a:pt x="79807" y="341640"/>
                  <a:pt x="110348" y="367326"/>
                  <a:pt x="146620" y="381644"/>
                </a:cubicBezTo>
                <a:cubicBezTo>
                  <a:pt x="135492" y="364177"/>
                  <a:pt x="126309" y="342311"/>
                  <a:pt x="119555" y="317395"/>
                </a:cubicBezTo>
                <a:lnTo>
                  <a:pt x="117394" y="308979"/>
                </a:lnTo>
                <a:close/>
                <a:moveTo>
                  <a:pt x="366803" y="308977"/>
                </a:moveTo>
                <a:lnTo>
                  <a:pt x="308796" y="308979"/>
                </a:lnTo>
                <a:cubicBezTo>
                  <a:pt x="301897" y="337398"/>
                  <a:pt x="291935" y="362236"/>
                  <a:pt x="279547" y="381644"/>
                </a:cubicBezTo>
                <a:cubicBezTo>
                  <a:pt x="313573" y="368221"/>
                  <a:pt x="342543" y="344806"/>
                  <a:pt x="362857" y="315018"/>
                </a:cubicBezTo>
                <a:lnTo>
                  <a:pt x="366803" y="308977"/>
                </a:lnTo>
                <a:close/>
                <a:moveTo>
                  <a:pt x="108554" y="170469"/>
                </a:moveTo>
                <a:lnTo>
                  <a:pt x="37017" y="170469"/>
                </a:lnTo>
                <a:lnTo>
                  <a:pt x="36915" y="170836"/>
                </a:lnTo>
                <a:cubicBezTo>
                  <a:pt x="33675" y="184394"/>
                  <a:pt x="31959" y="198543"/>
                  <a:pt x="31959" y="213095"/>
                </a:cubicBezTo>
                <a:cubicBezTo>
                  <a:pt x="31959" y="235599"/>
                  <a:pt x="36062" y="257141"/>
                  <a:pt x="43562" y="277020"/>
                </a:cubicBezTo>
                <a:lnTo>
                  <a:pt x="111170" y="277012"/>
                </a:lnTo>
                <a:cubicBezTo>
                  <a:pt x="108138" y="256790"/>
                  <a:pt x="106531" y="235309"/>
                  <a:pt x="106531" y="213095"/>
                </a:cubicBezTo>
                <a:cubicBezTo>
                  <a:pt x="106531" y="198522"/>
                  <a:pt x="107223" y="184264"/>
                  <a:pt x="108554" y="170469"/>
                </a:cubicBezTo>
                <a:close/>
                <a:moveTo>
                  <a:pt x="285470" y="170470"/>
                </a:moveTo>
                <a:lnTo>
                  <a:pt x="140719" y="170470"/>
                </a:lnTo>
                <a:cubicBezTo>
                  <a:pt x="139270" y="184112"/>
                  <a:pt x="138490" y="198381"/>
                  <a:pt x="138490" y="213095"/>
                </a:cubicBezTo>
                <a:cubicBezTo>
                  <a:pt x="138490" y="235669"/>
                  <a:pt x="140326" y="257195"/>
                  <a:pt x="143598" y="277016"/>
                </a:cubicBezTo>
                <a:lnTo>
                  <a:pt x="282592" y="277016"/>
                </a:lnTo>
                <a:cubicBezTo>
                  <a:pt x="285865" y="257195"/>
                  <a:pt x="287699" y="235669"/>
                  <a:pt x="287699" y="213095"/>
                </a:cubicBezTo>
                <a:cubicBezTo>
                  <a:pt x="287699" y="198381"/>
                  <a:pt x="286919" y="184112"/>
                  <a:pt x="285470" y="170470"/>
                </a:cubicBezTo>
                <a:close/>
                <a:moveTo>
                  <a:pt x="389183" y="170451"/>
                </a:moveTo>
                <a:lnTo>
                  <a:pt x="317636" y="170469"/>
                </a:lnTo>
                <a:cubicBezTo>
                  <a:pt x="318968" y="184264"/>
                  <a:pt x="319658" y="198522"/>
                  <a:pt x="319658" y="213095"/>
                </a:cubicBezTo>
                <a:cubicBezTo>
                  <a:pt x="319658" y="235309"/>
                  <a:pt x="318052" y="256790"/>
                  <a:pt x="315020" y="277012"/>
                </a:cubicBezTo>
                <a:lnTo>
                  <a:pt x="382629" y="277020"/>
                </a:lnTo>
                <a:cubicBezTo>
                  <a:pt x="390126" y="257141"/>
                  <a:pt x="394230" y="235599"/>
                  <a:pt x="394230" y="213095"/>
                </a:cubicBezTo>
                <a:cubicBezTo>
                  <a:pt x="394230" y="198407"/>
                  <a:pt x="392483" y="184127"/>
                  <a:pt x="389183" y="170451"/>
                </a:cubicBezTo>
                <a:close/>
                <a:moveTo>
                  <a:pt x="146642" y="44545"/>
                </a:moveTo>
                <a:lnTo>
                  <a:pt x="146154" y="44731"/>
                </a:lnTo>
                <a:cubicBezTo>
                  <a:pt x="102534" y="62089"/>
                  <a:pt x="67250" y="95909"/>
                  <a:pt x="47975" y="138518"/>
                </a:cubicBezTo>
                <a:lnTo>
                  <a:pt x="112919" y="138526"/>
                </a:lnTo>
                <a:cubicBezTo>
                  <a:pt x="119595" y="101181"/>
                  <a:pt x="131246" y="68669"/>
                  <a:pt x="146642" y="44545"/>
                </a:cubicBezTo>
                <a:close/>
                <a:moveTo>
                  <a:pt x="213095" y="31959"/>
                </a:moveTo>
                <a:lnTo>
                  <a:pt x="210630" y="32072"/>
                </a:lnTo>
                <a:cubicBezTo>
                  <a:pt x="183669" y="34538"/>
                  <a:pt x="157623" y="77193"/>
                  <a:pt x="145527" y="138517"/>
                </a:cubicBezTo>
                <a:lnTo>
                  <a:pt x="280664" y="138517"/>
                </a:lnTo>
                <a:cubicBezTo>
                  <a:pt x="268600" y="77365"/>
                  <a:pt x="242666" y="34778"/>
                  <a:pt x="215786" y="32094"/>
                </a:cubicBezTo>
                <a:lnTo>
                  <a:pt x="213095" y="31959"/>
                </a:lnTo>
                <a:close/>
                <a:moveTo>
                  <a:pt x="279571" y="44546"/>
                </a:moveTo>
                <a:lnTo>
                  <a:pt x="281846" y="48255"/>
                </a:lnTo>
                <a:cubicBezTo>
                  <a:pt x="296104" y="71958"/>
                  <a:pt x="306932" y="103062"/>
                  <a:pt x="313271" y="138526"/>
                </a:cubicBezTo>
                <a:lnTo>
                  <a:pt x="378214" y="138518"/>
                </a:lnTo>
                <a:cubicBezTo>
                  <a:pt x="359793" y="97793"/>
                  <a:pt x="326747" y="65098"/>
                  <a:pt x="285775" y="47130"/>
                </a:cubicBezTo>
                <a:lnTo>
                  <a:pt x="279571" y="44546"/>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33" name="TextBox 32">
            <a:extLst>
              <a:ext uri="{FF2B5EF4-FFF2-40B4-BE49-F238E27FC236}">
                <a16:creationId xmlns:a16="http://schemas.microsoft.com/office/drawing/2014/main" id="{74BE42F2-8BD4-FD74-E934-0B95FBAEBEE7}"/>
              </a:ext>
            </a:extLst>
          </p:cNvPr>
          <p:cNvSpPr txBox="1"/>
          <p:nvPr/>
        </p:nvSpPr>
        <p:spPr>
          <a:xfrm>
            <a:off x="1661134" y="3532392"/>
            <a:ext cx="5068888" cy="369332"/>
          </a:xfrm>
          <a:prstGeom prst="rect">
            <a:avLst/>
          </a:prstGeom>
          <a:noFill/>
        </p:spPr>
        <p:txBody>
          <a:bodyPr wrap="square" lIns="0" tIns="0" rIns="0" bIns="0" anchor="ctr">
            <a:spAutoFit/>
          </a:bodyPr>
          <a:lstStyle/>
          <a:p>
            <a:r>
              <a:rPr lang="en-US" sz="2400"/>
              <a:t>Cite your source: </a:t>
            </a:r>
            <a:r>
              <a:rPr lang="en-US" sz="2400" i="1"/>
              <a:t>Created by Copilot.</a:t>
            </a:r>
          </a:p>
        </p:txBody>
      </p:sp>
      <p:sp>
        <p:nvSpPr>
          <p:cNvPr id="39" name="Graphic 118" descr="Icon of a coding sign inside a box">
            <a:extLst>
              <a:ext uri="{FF2B5EF4-FFF2-40B4-BE49-F238E27FC236}">
                <a16:creationId xmlns:a16="http://schemas.microsoft.com/office/drawing/2014/main" id="{77E1A75F-218A-7AD2-0934-6F02EB3400BD}"/>
              </a:ext>
            </a:extLst>
          </p:cNvPr>
          <p:cNvSpPr/>
          <p:nvPr/>
        </p:nvSpPr>
        <p:spPr>
          <a:xfrm>
            <a:off x="607928" y="4676439"/>
            <a:ext cx="560330" cy="560328"/>
          </a:xfrm>
          <a:custGeom>
            <a:avLst/>
            <a:gdLst>
              <a:gd name="connsiteX0" fmla="*/ 59333 w 328612"/>
              <a:gd name="connsiteY0" fmla="*/ 0 h 328612"/>
              <a:gd name="connsiteX1" fmla="*/ 0 w 328612"/>
              <a:gd name="connsiteY1" fmla="*/ 59333 h 328612"/>
              <a:gd name="connsiteX2" fmla="*/ 0 w 328612"/>
              <a:gd name="connsiteY2" fmla="*/ 269280 h 328612"/>
              <a:gd name="connsiteX3" fmla="*/ 59333 w 328612"/>
              <a:gd name="connsiteY3" fmla="*/ 328613 h 328612"/>
              <a:gd name="connsiteX4" fmla="*/ 269280 w 328612"/>
              <a:gd name="connsiteY4" fmla="*/ 328613 h 328612"/>
              <a:gd name="connsiteX5" fmla="*/ 328613 w 328612"/>
              <a:gd name="connsiteY5" fmla="*/ 269280 h 328612"/>
              <a:gd name="connsiteX6" fmla="*/ 328613 w 328612"/>
              <a:gd name="connsiteY6" fmla="*/ 59333 h 328612"/>
              <a:gd name="connsiteX7" fmla="*/ 269280 w 328612"/>
              <a:gd name="connsiteY7" fmla="*/ 0 h 328612"/>
              <a:gd name="connsiteX8" fmla="*/ 59333 w 328612"/>
              <a:gd name="connsiteY8" fmla="*/ 0 h 328612"/>
              <a:gd name="connsiteX9" fmla="*/ 27384 w 328612"/>
              <a:gd name="connsiteY9" fmla="*/ 59333 h 328612"/>
              <a:gd name="connsiteX10" fmla="*/ 59333 w 328612"/>
              <a:gd name="connsiteY10" fmla="*/ 27384 h 328612"/>
              <a:gd name="connsiteX11" fmla="*/ 269280 w 328612"/>
              <a:gd name="connsiteY11" fmla="*/ 27384 h 328612"/>
              <a:gd name="connsiteX12" fmla="*/ 301228 w 328612"/>
              <a:gd name="connsiteY12" fmla="*/ 59333 h 328612"/>
              <a:gd name="connsiteX13" fmla="*/ 301228 w 328612"/>
              <a:gd name="connsiteY13" fmla="*/ 269280 h 328612"/>
              <a:gd name="connsiteX14" fmla="*/ 269280 w 328612"/>
              <a:gd name="connsiteY14" fmla="*/ 301228 h 328612"/>
              <a:gd name="connsiteX15" fmla="*/ 59333 w 328612"/>
              <a:gd name="connsiteY15" fmla="*/ 301228 h 328612"/>
              <a:gd name="connsiteX16" fmla="*/ 27384 w 328612"/>
              <a:gd name="connsiteY16" fmla="*/ 269280 h 328612"/>
              <a:gd name="connsiteX17" fmla="*/ 27384 w 328612"/>
              <a:gd name="connsiteY17" fmla="*/ 59333 h 328612"/>
              <a:gd name="connsiteX18" fmla="*/ 137475 w 328612"/>
              <a:gd name="connsiteY18" fmla="*/ 114655 h 328612"/>
              <a:gd name="connsiteX19" fmla="*/ 137475 w 328612"/>
              <a:gd name="connsiteY19" fmla="*/ 95292 h 328612"/>
              <a:gd name="connsiteX20" fmla="*/ 118112 w 328612"/>
              <a:gd name="connsiteY20" fmla="*/ 95292 h 328612"/>
              <a:gd name="connsiteX21" fmla="*/ 58779 w 328612"/>
              <a:gd name="connsiteY21" fmla="*/ 154625 h 328612"/>
              <a:gd name="connsiteX22" fmla="*/ 58779 w 328612"/>
              <a:gd name="connsiteY22" fmla="*/ 173988 h 328612"/>
              <a:gd name="connsiteX23" fmla="*/ 118112 w 328612"/>
              <a:gd name="connsiteY23" fmla="*/ 233320 h 328612"/>
              <a:gd name="connsiteX24" fmla="*/ 137475 w 328612"/>
              <a:gd name="connsiteY24" fmla="*/ 233320 h 328612"/>
              <a:gd name="connsiteX25" fmla="*/ 137475 w 328612"/>
              <a:gd name="connsiteY25" fmla="*/ 213958 h 328612"/>
              <a:gd name="connsiteX26" fmla="*/ 87825 w 328612"/>
              <a:gd name="connsiteY26" fmla="*/ 164306 h 328612"/>
              <a:gd name="connsiteX27" fmla="*/ 137475 w 328612"/>
              <a:gd name="connsiteY27" fmla="*/ 114655 h 328612"/>
              <a:gd name="connsiteX28" fmla="*/ 210500 w 328612"/>
              <a:gd name="connsiteY28" fmla="*/ 95292 h 328612"/>
              <a:gd name="connsiteX29" fmla="*/ 191137 w 328612"/>
              <a:gd name="connsiteY29" fmla="*/ 95292 h 328612"/>
              <a:gd name="connsiteX30" fmla="*/ 191137 w 328612"/>
              <a:gd name="connsiteY30" fmla="*/ 114655 h 328612"/>
              <a:gd name="connsiteX31" fmla="*/ 240787 w 328612"/>
              <a:gd name="connsiteY31" fmla="*/ 164306 h 328612"/>
              <a:gd name="connsiteX32" fmla="*/ 191137 w 328612"/>
              <a:gd name="connsiteY32" fmla="*/ 213958 h 328612"/>
              <a:gd name="connsiteX33" fmla="*/ 191137 w 328612"/>
              <a:gd name="connsiteY33" fmla="*/ 233320 h 328612"/>
              <a:gd name="connsiteX34" fmla="*/ 210500 w 328612"/>
              <a:gd name="connsiteY34" fmla="*/ 233320 h 328612"/>
              <a:gd name="connsiteX35" fmla="*/ 269833 w 328612"/>
              <a:gd name="connsiteY35" fmla="*/ 173988 h 328612"/>
              <a:gd name="connsiteX36" fmla="*/ 269833 w 328612"/>
              <a:gd name="connsiteY36" fmla="*/ 154625 h 328612"/>
              <a:gd name="connsiteX37" fmla="*/ 210500 w 328612"/>
              <a:gd name="connsiteY37" fmla="*/ 95292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8612" h="328612">
                <a:moveTo>
                  <a:pt x="59333" y="0"/>
                </a:moveTo>
                <a:cubicBezTo>
                  <a:pt x="26564" y="0"/>
                  <a:pt x="0" y="26564"/>
                  <a:pt x="0" y="59333"/>
                </a:cubicBezTo>
                <a:lnTo>
                  <a:pt x="0" y="269280"/>
                </a:lnTo>
                <a:cubicBezTo>
                  <a:pt x="0" y="302048"/>
                  <a:pt x="26564" y="328613"/>
                  <a:pt x="59333" y="328613"/>
                </a:cubicBezTo>
                <a:lnTo>
                  <a:pt x="269280" y="328613"/>
                </a:lnTo>
                <a:cubicBezTo>
                  <a:pt x="302048" y="328613"/>
                  <a:pt x="328613" y="302048"/>
                  <a:pt x="328613" y="269280"/>
                </a:cubicBezTo>
                <a:lnTo>
                  <a:pt x="328613" y="59333"/>
                </a:lnTo>
                <a:cubicBezTo>
                  <a:pt x="328613" y="26564"/>
                  <a:pt x="302048" y="0"/>
                  <a:pt x="269280" y="0"/>
                </a:cubicBezTo>
                <a:lnTo>
                  <a:pt x="59333" y="0"/>
                </a:lnTo>
                <a:close/>
                <a:moveTo>
                  <a:pt x="27384" y="59333"/>
                </a:moveTo>
                <a:cubicBezTo>
                  <a:pt x="27384" y="41688"/>
                  <a:pt x="41688" y="27384"/>
                  <a:pt x="59333" y="27384"/>
                </a:cubicBezTo>
                <a:lnTo>
                  <a:pt x="269280" y="27384"/>
                </a:lnTo>
                <a:cubicBezTo>
                  <a:pt x="286924" y="27384"/>
                  <a:pt x="301228" y="41688"/>
                  <a:pt x="301228" y="59333"/>
                </a:cubicBezTo>
                <a:lnTo>
                  <a:pt x="301228" y="269280"/>
                </a:lnTo>
                <a:cubicBezTo>
                  <a:pt x="301228" y="286924"/>
                  <a:pt x="286924" y="301228"/>
                  <a:pt x="269280" y="301228"/>
                </a:cubicBezTo>
                <a:lnTo>
                  <a:pt x="59333" y="301228"/>
                </a:lnTo>
                <a:cubicBezTo>
                  <a:pt x="41688" y="301228"/>
                  <a:pt x="27384" y="286924"/>
                  <a:pt x="27384" y="269280"/>
                </a:cubicBezTo>
                <a:lnTo>
                  <a:pt x="27384" y="59333"/>
                </a:lnTo>
                <a:close/>
                <a:moveTo>
                  <a:pt x="137475" y="114655"/>
                </a:moveTo>
                <a:cubicBezTo>
                  <a:pt x="142822" y="109308"/>
                  <a:pt x="142822" y="100639"/>
                  <a:pt x="137475" y="95292"/>
                </a:cubicBezTo>
                <a:cubicBezTo>
                  <a:pt x="132128" y="89945"/>
                  <a:pt x="123459" y="89945"/>
                  <a:pt x="118112" y="95292"/>
                </a:cubicBezTo>
                <a:lnTo>
                  <a:pt x="58779" y="154625"/>
                </a:lnTo>
                <a:cubicBezTo>
                  <a:pt x="53432" y="159972"/>
                  <a:pt x="53432" y="168640"/>
                  <a:pt x="58779" y="173988"/>
                </a:cubicBezTo>
                <a:lnTo>
                  <a:pt x="118112" y="233320"/>
                </a:lnTo>
                <a:cubicBezTo>
                  <a:pt x="123459" y="238668"/>
                  <a:pt x="132128" y="238668"/>
                  <a:pt x="137475" y="233320"/>
                </a:cubicBezTo>
                <a:cubicBezTo>
                  <a:pt x="142822" y="227973"/>
                  <a:pt x="142822" y="219305"/>
                  <a:pt x="137475" y="213958"/>
                </a:cubicBezTo>
                <a:lnTo>
                  <a:pt x="87825" y="164306"/>
                </a:lnTo>
                <a:lnTo>
                  <a:pt x="137475" y="114655"/>
                </a:lnTo>
                <a:close/>
                <a:moveTo>
                  <a:pt x="210500" y="95292"/>
                </a:moveTo>
                <a:cubicBezTo>
                  <a:pt x="205153" y="89945"/>
                  <a:pt x="196485" y="89945"/>
                  <a:pt x="191137" y="95292"/>
                </a:cubicBezTo>
                <a:cubicBezTo>
                  <a:pt x="185790" y="100639"/>
                  <a:pt x="185790" y="109308"/>
                  <a:pt x="191137" y="114655"/>
                </a:cubicBezTo>
                <a:lnTo>
                  <a:pt x="240787" y="164306"/>
                </a:lnTo>
                <a:lnTo>
                  <a:pt x="191137" y="213958"/>
                </a:lnTo>
                <a:cubicBezTo>
                  <a:pt x="185790" y="219305"/>
                  <a:pt x="185790" y="227973"/>
                  <a:pt x="191137" y="233320"/>
                </a:cubicBezTo>
                <a:cubicBezTo>
                  <a:pt x="196485" y="238668"/>
                  <a:pt x="205153" y="238668"/>
                  <a:pt x="210500" y="233320"/>
                </a:cubicBezTo>
                <a:lnTo>
                  <a:pt x="269833" y="173988"/>
                </a:lnTo>
                <a:cubicBezTo>
                  <a:pt x="275180" y="168640"/>
                  <a:pt x="275180" y="159972"/>
                  <a:pt x="269833" y="154625"/>
                </a:cubicBezTo>
                <a:lnTo>
                  <a:pt x="210500" y="95292"/>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37" name="TextBox 36">
            <a:extLst>
              <a:ext uri="{FF2B5EF4-FFF2-40B4-BE49-F238E27FC236}">
                <a16:creationId xmlns:a16="http://schemas.microsoft.com/office/drawing/2014/main" id="{B276EAA5-2BA9-29DD-7654-1348B3A6D57E}"/>
              </a:ext>
            </a:extLst>
          </p:cNvPr>
          <p:cNvSpPr txBox="1"/>
          <p:nvPr/>
        </p:nvSpPr>
        <p:spPr>
          <a:xfrm>
            <a:off x="1661134" y="4587271"/>
            <a:ext cx="5068888" cy="738664"/>
          </a:xfrm>
          <a:prstGeom prst="rect">
            <a:avLst/>
          </a:prstGeom>
          <a:noFill/>
        </p:spPr>
        <p:txBody>
          <a:bodyPr wrap="square" lIns="0" tIns="0" rIns="0" bIns="0" anchor="ctr">
            <a:spAutoFit/>
          </a:bodyPr>
          <a:lstStyle/>
          <a:p>
            <a:r>
              <a:rPr lang="en-US" sz="2400"/>
              <a:t>Adjust your prompt to adjust the output for your needs.</a:t>
            </a:r>
          </a:p>
        </p:txBody>
      </p:sp>
      <p:sp>
        <p:nvSpPr>
          <p:cNvPr id="40" name="Graphic 30" descr="Icon of a finger tapping on a screen">
            <a:extLst>
              <a:ext uri="{FF2B5EF4-FFF2-40B4-BE49-F238E27FC236}">
                <a16:creationId xmlns:a16="http://schemas.microsoft.com/office/drawing/2014/main" id="{96C4A56B-3B48-D9D2-85E3-136A71D975C3}"/>
              </a:ext>
            </a:extLst>
          </p:cNvPr>
          <p:cNvSpPr/>
          <p:nvPr/>
        </p:nvSpPr>
        <p:spPr>
          <a:xfrm>
            <a:off x="8903726" y="2686050"/>
            <a:ext cx="1548362" cy="2062016"/>
          </a:xfrm>
          <a:custGeom>
            <a:avLst/>
            <a:gdLst>
              <a:gd name="connsiteX0" fmla="*/ 94561 w 194496"/>
              <a:gd name="connsiteY0" fmla="*/ 48996 h 259018"/>
              <a:gd name="connsiteX1" fmla="*/ 126003 w 194496"/>
              <a:gd name="connsiteY1" fmla="*/ 81599 h 259018"/>
              <a:gd name="connsiteX2" fmla="*/ 126059 w 194496"/>
              <a:gd name="connsiteY2" fmla="*/ 84119 h 259018"/>
              <a:gd name="connsiteX3" fmla="*/ 126059 w 194496"/>
              <a:gd name="connsiteY3" fmla="*/ 113727 h 259018"/>
              <a:gd name="connsiteX4" fmla="*/ 157136 w 194496"/>
              <a:gd name="connsiteY4" fmla="*/ 119368 h 259018"/>
              <a:gd name="connsiteX5" fmla="*/ 193749 w 194496"/>
              <a:gd name="connsiteY5" fmla="*/ 172325 h 259018"/>
              <a:gd name="connsiteX6" fmla="*/ 193547 w 194496"/>
              <a:gd name="connsiteY6" fmla="*/ 173362 h 259018"/>
              <a:gd name="connsiteX7" fmla="*/ 192945 w 194496"/>
              <a:gd name="connsiteY7" fmla="*/ 175882 h 259018"/>
              <a:gd name="connsiteX8" fmla="*/ 178274 w 194496"/>
              <a:gd name="connsiteY8" fmla="*/ 230785 h 259018"/>
              <a:gd name="connsiteX9" fmla="*/ 154630 w 194496"/>
              <a:gd name="connsiteY9" fmla="*/ 253422 h 259018"/>
              <a:gd name="connsiteX10" fmla="*/ 152321 w 194496"/>
              <a:gd name="connsiteY10" fmla="*/ 253842 h 259018"/>
              <a:gd name="connsiteX11" fmla="*/ 118471 w 194496"/>
              <a:gd name="connsiteY11" fmla="*/ 258699 h 259018"/>
              <a:gd name="connsiteX12" fmla="*/ 86554 w 194496"/>
              <a:gd name="connsiteY12" fmla="*/ 242964 h 259018"/>
              <a:gd name="connsiteX13" fmla="*/ 85434 w 194496"/>
              <a:gd name="connsiteY13" fmla="*/ 240809 h 259018"/>
              <a:gd name="connsiteX14" fmla="*/ 85028 w 194496"/>
              <a:gd name="connsiteY14" fmla="*/ 239927 h 259018"/>
              <a:gd name="connsiteX15" fmla="*/ 70665 w 194496"/>
              <a:gd name="connsiteY15" fmla="*/ 221966 h 259018"/>
              <a:gd name="connsiteX16" fmla="*/ 67949 w 194496"/>
              <a:gd name="connsiteY16" fmla="*/ 220020 h 259018"/>
              <a:gd name="connsiteX17" fmla="*/ 41589 w 194496"/>
              <a:gd name="connsiteY17" fmla="*/ 202452 h 259018"/>
              <a:gd name="connsiteX18" fmla="*/ 40274 w 194496"/>
              <a:gd name="connsiteY18" fmla="*/ 201626 h 259018"/>
              <a:gd name="connsiteX19" fmla="*/ 38902 w 194496"/>
              <a:gd name="connsiteY19" fmla="*/ 200898 h 259018"/>
              <a:gd name="connsiteX20" fmla="*/ 5836 w 194496"/>
              <a:gd name="connsiteY20" fmla="*/ 184435 h 259018"/>
              <a:gd name="connsiteX21" fmla="*/ 13 w 194496"/>
              <a:gd name="connsiteY21" fmla="*/ 175266 h 259018"/>
              <a:gd name="connsiteX22" fmla="*/ 19877 w 194496"/>
              <a:gd name="connsiteY22" fmla="*/ 141109 h 259018"/>
              <a:gd name="connsiteX23" fmla="*/ 59438 w 194496"/>
              <a:gd name="connsiteY23" fmla="*/ 141347 h 259018"/>
              <a:gd name="connsiteX24" fmla="*/ 63078 w 194496"/>
              <a:gd name="connsiteY24" fmla="*/ 142453 h 259018"/>
              <a:gd name="connsiteX25" fmla="*/ 63078 w 194496"/>
              <a:gd name="connsiteY25" fmla="*/ 84105 h 259018"/>
              <a:gd name="connsiteX26" fmla="*/ 94561 w 194496"/>
              <a:gd name="connsiteY26" fmla="*/ 48996 h 259018"/>
              <a:gd name="connsiteX27" fmla="*/ 94561 w 194496"/>
              <a:gd name="connsiteY27" fmla="*/ 69994 h 259018"/>
              <a:gd name="connsiteX28" fmla="*/ 84118 w 194496"/>
              <a:gd name="connsiteY28" fmla="*/ 82117 h 259018"/>
              <a:gd name="connsiteX29" fmla="*/ 84062 w 194496"/>
              <a:gd name="connsiteY29" fmla="*/ 84105 h 259018"/>
              <a:gd name="connsiteX30" fmla="*/ 84062 w 194496"/>
              <a:gd name="connsiteY30" fmla="*/ 157515 h 259018"/>
              <a:gd name="connsiteX31" fmla="*/ 73573 w 194496"/>
              <a:gd name="connsiteY31" fmla="*/ 168024 h 259018"/>
              <a:gd name="connsiteX32" fmla="*/ 69559 w 194496"/>
              <a:gd name="connsiteY32" fmla="*/ 167231 h 259018"/>
              <a:gd name="connsiteX33" fmla="*/ 29270 w 194496"/>
              <a:gd name="connsiteY33" fmla="*/ 159895 h 259018"/>
              <a:gd name="connsiteX34" fmla="*/ 22131 w 194496"/>
              <a:gd name="connsiteY34" fmla="*/ 167147 h 259018"/>
              <a:gd name="connsiteX35" fmla="*/ 21585 w 194496"/>
              <a:gd name="connsiteY35" fmla="*/ 168826 h 259018"/>
              <a:gd name="connsiteX36" fmla="*/ 48267 w 194496"/>
              <a:gd name="connsiteY36" fmla="*/ 182097 h 259018"/>
              <a:gd name="connsiteX37" fmla="*/ 50787 w 194496"/>
              <a:gd name="connsiteY37" fmla="*/ 183455 h 259018"/>
              <a:gd name="connsiteX38" fmla="*/ 53236 w 194496"/>
              <a:gd name="connsiteY38" fmla="*/ 184967 h 259018"/>
              <a:gd name="connsiteX39" fmla="*/ 79596 w 194496"/>
              <a:gd name="connsiteY39" fmla="*/ 202550 h 259018"/>
              <a:gd name="connsiteX40" fmla="*/ 102359 w 194496"/>
              <a:gd name="connsiteY40" fmla="*/ 227650 h 259018"/>
              <a:gd name="connsiteX41" fmla="*/ 104066 w 194496"/>
              <a:gd name="connsiteY41" fmla="*/ 231065 h 259018"/>
              <a:gd name="connsiteX42" fmla="*/ 104486 w 194496"/>
              <a:gd name="connsiteY42" fmla="*/ 231947 h 259018"/>
              <a:gd name="connsiteX43" fmla="*/ 113964 w 194496"/>
              <a:gd name="connsiteY43" fmla="*/ 238023 h 259018"/>
              <a:gd name="connsiteX44" fmla="*/ 115489 w 194496"/>
              <a:gd name="connsiteY44" fmla="*/ 237911 h 259018"/>
              <a:gd name="connsiteX45" fmla="*/ 149339 w 194496"/>
              <a:gd name="connsiteY45" fmla="*/ 233053 h 259018"/>
              <a:gd name="connsiteX46" fmla="*/ 157486 w 194496"/>
              <a:gd name="connsiteY46" fmla="*/ 226838 h 259018"/>
              <a:gd name="connsiteX47" fmla="*/ 157990 w 194496"/>
              <a:gd name="connsiteY47" fmla="*/ 225368 h 259018"/>
              <a:gd name="connsiteX48" fmla="*/ 172661 w 194496"/>
              <a:gd name="connsiteY48" fmla="*/ 170450 h 259018"/>
              <a:gd name="connsiteX49" fmla="*/ 155316 w 194496"/>
              <a:gd name="connsiteY49" fmla="*/ 140465 h 259018"/>
              <a:gd name="connsiteX50" fmla="*/ 154350 w 194496"/>
              <a:gd name="connsiteY50" fmla="*/ 140227 h 259018"/>
              <a:gd name="connsiteX51" fmla="*/ 113684 w 194496"/>
              <a:gd name="connsiteY51" fmla="*/ 132807 h 259018"/>
              <a:gd name="connsiteX52" fmla="*/ 105172 w 194496"/>
              <a:gd name="connsiteY52" fmla="*/ 123988 h 259018"/>
              <a:gd name="connsiteX53" fmla="*/ 105060 w 194496"/>
              <a:gd name="connsiteY53" fmla="*/ 122490 h 259018"/>
              <a:gd name="connsiteX54" fmla="*/ 105060 w 194496"/>
              <a:gd name="connsiteY54" fmla="*/ 84105 h 259018"/>
              <a:gd name="connsiteX55" fmla="*/ 94561 w 194496"/>
              <a:gd name="connsiteY55" fmla="*/ 69994 h 259018"/>
              <a:gd name="connsiteX56" fmla="*/ 94547 w 194496"/>
              <a:gd name="connsiteY56" fmla="*/ 0 h 259018"/>
              <a:gd name="connsiteX57" fmla="*/ 175064 w 194496"/>
              <a:gd name="connsiteY57" fmla="*/ 80470 h 259018"/>
              <a:gd name="connsiteX58" fmla="*/ 170043 w 194496"/>
              <a:gd name="connsiteY58" fmla="*/ 108477 h 259018"/>
              <a:gd name="connsiteX59" fmla="*/ 168027 w 194496"/>
              <a:gd name="connsiteY59" fmla="*/ 107735 h 259018"/>
              <a:gd name="connsiteX60" fmla="*/ 159530 w 194496"/>
              <a:gd name="connsiteY60" fmla="*/ 105286 h 259018"/>
              <a:gd name="connsiteX61" fmla="*/ 149353 w 194496"/>
              <a:gd name="connsiteY61" fmla="*/ 103718 h 259018"/>
              <a:gd name="connsiteX62" fmla="*/ 117764 w 194496"/>
              <a:gd name="connsiteY62" fmla="*/ 25733 h 259018"/>
              <a:gd name="connsiteX63" fmla="*/ 39780 w 194496"/>
              <a:gd name="connsiteY63" fmla="*/ 57321 h 259018"/>
              <a:gd name="connsiteX64" fmla="*/ 49065 w 194496"/>
              <a:gd name="connsiteY64" fmla="*/ 118850 h 259018"/>
              <a:gd name="connsiteX65" fmla="*/ 37530 w 194496"/>
              <a:gd name="connsiteY65" fmla="*/ 120572 h 259018"/>
              <a:gd name="connsiteX66" fmla="*/ 26989 w 194496"/>
              <a:gd name="connsiteY66" fmla="*/ 124254 h 259018"/>
              <a:gd name="connsiteX67" fmla="*/ 50787 w 194496"/>
              <a:gd name="connsiteY67" fmla="*/ 12934 h 259018"/>
              <a:gd name="connsiteX68" fmla="*/ 94561 w 194496"/>
              <a:gd name="connsiteY68" fmla="*/ 0 h 2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4496" h="259018">
                <a:moveTo>
                  <a:pt x="94561" y="48996"/>
                </a:moveTo>
                <a:cubicBezTo>
                  <a:pt x="113446" y="48996"/>
                  <a:pt x="125065" y="62561"/>
                  <a:pt x="126003" y="81599"/>
                </a:cubicBezTo>
                <a:lnTo>
                  <a:pt x="126059" y="84119"/>
                </a:lnTo>
                <a:lnTo>
                  <a:pt x="126059" y="113727"/>
                </a:lnTo>
                <a:lnTo>
                  <a:pt x="157136" y="119368"/>
                </a:lnTo>
                <a:cubicBezTo>
                  <a:pt x="181871" y="123882"/>
                  <a:pt x="198262" y="147592"/>
                  <a:pt x="193749" y="172325"/>
                </a:cubicBezTo>
                <a:cubicBezTo>
                  <a:pt x="193686" y="172672"/>
                  <a:pt x="193619" y="173018"/>
                  <a:pt x="193547" y="173362"/>
                </a:cubicBezTo>
                <a:lnTo>
                  <a:pt x="192945" y="175882"/>
                </a:lnTo>
                <a:lnTo>
                  <a:pt x="178274" y="230785"/>
                </a:lnTo>
                <a:cubicBezTo>
                  <a:pt x="175241" y="242155"/>
                  <a:pt x="166122" y="250885"/>
                  <a:pt x="154630" y="253422"/>
                </a:cubicBezTo>
                <a:lnTo>
                  <a:pt x="152321" y="253842"/>
                </a:lnTo>
                <a:lnTo>
                  <a:pt x="118471" y="258699"/>
                </a:lnTo>
                <a:cubicBezTo>
                  <a:pt x="105605" y="260543"/>
                  <a:pt x="92927" y="254292"/>
                  <a:pt x="86554" y="242964"/>
                </a:cubicBezTo>
                <a:lnTo>
                  <a:pt x="85434" y="240809"/>
                </a:lnTo>
                <a:lnTo>
                  <a:pt x="85028" y="239927"/>
                </a:lnTo>
                <a:cubicBezTo>
                  <a:pt x="81749" y="232875"/>
                  <a:pt x="76823" y="226715"/>
                  <a:pt x="70665" y="221966"/>
                </a:cubicBezTo>
                <a:lnTo>
                  <a:pt x="67949" y="220020"/>
                </a:lnTo>
                <a:lnTo>
                  <a:pt x="41589" y="202452"/>
                </a:lnTo>
                <a:lnTo>
                  <a:pt x="40274" y="201626"/>
                </a:lnTo>
                <a:lnTo>
                  <a:pt x="38902" y="200898"/>
                </a:lnTo>
                <a:lnTo>
                  <a:pt x="5836" y="184435"/>
                </a:lnTo>
                <a:cubicBezTo>
                  <a:pt x="2342" y="182698"/>
                  <a:pt x="99" y="179167"/>
                  <a:pt x="13" y="175266"/>
                </a:cubicBezTo>
                <a:cubicBezTo>
                  <a:pt x="-337" y="159755"/>
                  <a:pt x="6522" y="147786"/>
                  <a:pt x="19877" y="141109"/>
                </a:cubicBezTo>
                <a:cubicBezTo>
                  <a:pt x="29704" y="136195"/>
                  <a:pt x="42765" y="136475"/>
                  <a:pt x="59438" y="141347"/>
                </a:cubicBezTo>
                <a:lnTo>
                  <a:pt x="63078" y="142453"/>
                </a:lnTo>
                <a:lnTo>
                  <a:pt x="63078" y="84105"/>
                </a:lnTo>
                <a:cubicBezTo>
                  <a:pt x="63064" y="63765"/>
                  <a:pt x="74851" y="48996"/>
                  <a:pt x="94561" y="48996"/>
                </a:cubicBezTo>
                <a:close/>
                <a:moveTo>
                  <a:pt x="94561" y="69994"/>
                </a:moveTo>
                <a:cubicBezTo>
                  <a:pt x="88122" y="69994"/>
                  <a:pt x="84594" y="73844"/>
                  <a:pt x="84118" y="82117"/>
                </a:cubicBezTo>
                <a:lnTo>
                  <a:pt x="84062" y="84105"/>
                </a:lnTo>
                <a:lnTo>
                  <a:pt x="84062" y="157515"/>
                </a:lnTo>
                <a:cubicBezTo>
                  <a:pt x="84068" y="163314"/>
                  <a:pt x="79371" y="168019"/>
                  <a:pt x="73573" y="168024"/>
                </a:cubicBezTo>
                <a:cubicBezTo>
                  <a:pt x="72195" y="168026"/>
                  <a:pt x="70832" y="167756"/>
                  <a:pt x="69559" y="167231"/>
                </a:cubicBezTo>
                <a:cubicBezTo>
                  <a:pt x="49121" y="158789"/>
                  <a:pt x="35388" y="156829"/>
                  <a:pt x="29270" y="159895"/>
                </a:cubicBezTo>
                <a:cubicBezTo>
                  <a:pt x="25715" y="161673"/>
                  <a:pt x="23391" y="163955"/>
                  <a:pt x="22131" y="167147"/>
                </a:cubicBezTo>
                <a:lnTo>
                  <a:pt x="21585" y="168826"/>
                </a:lnTo>
                <a:lnTo>
                  <a:pt x="48267" y="182097"/>
                </a:lnTo>
                <a:lnTo>
                  <a:pt x="50787" y="183455"/>
                </a:lnTo>
                <a:lnTo>
                  <a:pt x="53236" y="184967"/>
                </a:lnTo>
                <a:lnTo>
                  <a:pt x="79596" y="202550"/>
                </a:lnTo>
                <a:cubicBezTo>
                  <a:pt x="89138" y="208911"/>
                  <a:pt x="96958" y="217534"/>
                  <a:pt x="102359" y="227650"/>
                </a:cubicBezTo>
                <a:lnTo>
                  <a:pt x="104066" y="231065"/>
                </a:lnTo>
                <a:lnTo>
                  <a:pt x="104486" y="231947"/>
                </a:lnTo>
                <a:cubicBezTo>
                  <a:pt x="106201" y="235637"/>
                  <a:pt x="109894" y="238006"/>
                  <a:pt x="113964" y="238023"/>
                </a:cubicBezTo>
                <a:lnTo>
                  <a:pt x="115489" y="237911"/>
                </a:lnTo>
                <a:lnTo>
                  <a:pt x="149339" y="233053"/>
                </a:lnTo>
                <a:cubicBezTo>
                  <a:pt x="152950" y="232538"/>
                  <a:pt x="156034" y="230185"/>
                  <a:pt x="157486" y="226838"/>
                </a:cubicBezTo>
                <a:lnTo>
                  <a:pt x="157990" y="225368"/>
                </a:lnTo>
                <a:lnTo>
                  <a:pt x="172661" y="170450"/>
                </a:lnTo>
                <a:cubicBezTo>
                  <a:pt x="176149" y="157381"/>
                  <a:pt x="168384" y="143957"/>
                  <a:pt x="155316" y="140465"/>
                </a:cubicBezTo>
                <a:lnTo>
                  <a:pt x="154350" y="140227"/>
                </a:lnTo>
                <a:lnTo>
                  <a:pt x="113684" y="132807"/>
                </a:lnTo>
                <a:cubicBezTo>
                  <a:pt x="109247" y="132001"/>
                  <a:pt x="105820" y="128451"/>
                  <a:pt x="105172" y="123988"/>
                </a:cubicBezTo>
                <a:lnTo>
                  <a:pt x="105060" y="122490"/>
                </a:lnTo>
                <a:lnTo>
                  <a:pt x="105060" y="84105"/>
                </a:lnTo>
                <a:cubicBezTo>
                  <a:pt x="105060" y="74446"/>
                  <a:pt x="101491" y="69994"/>
                  <a:pt x="94561" y="69994"/>
                </a:cubicBezTo>
                <a:close/>
                <a:moveTo>
                  <a:pt x="94547" y="0"/>
                </a:moveTo>
                <a:cubicBezTo>
                  <a:pt x="139002" y="-13"/>
                  <a:pt x="175051" y="36015"/>
                  <a:pt x="175064" y="80470"/>
                </a:cubicBezTo>
                <a:cubicBezTo>
                  <a:pt x="175067" y="90030"/>
                  <a:pt x="173366" y="99514"/>
                  <a:pt x="170043" y="108477"/>
                </a:cubicBezTo>
                <a:lnTo>
                  <a:pt x="168027" y="107735"/>
                </a:lnTo>
                <a:cubicBezTo>
                  <a:pt x="165243" y="106760"/>
                  <a:pt x="162407" y="105942"/>
                  <a:pt x="159530" y="105286"/>
                </a:cubicBezTo>
                <a:cubicBezTo>
                  <a:pt x="156181" y="104513"/>
                  <a:pt x="152780" y="103989"/>
                  <a:pt x="149353" y="103718"/>
                </a:cubicBezTo>
                <a:cubicBezTo>
                  <a:pt x="162165" y="73460"/>
                  <a:pt x="148023" y="38545"/>
                  <a:pt x="117764" y="25733"/>
                </a:cubicBezTo>
                <a:cubicBezTo>
                  <a:pt x="87507" y="12921"/>
                  <a:pt x="52593" y="27064"/>
                  <a:pt x="39780" y="57321"/>
                </a:cubicBezTo>
                <a:cubicBezTo>
                  <a:pt x="31048" y="77944"/>
                  <a:pt x="34636" y="101723"/>
                  <a:pt x="49065" y="118850"/>
                </a:cubicBezTo>
                <a:cubicBezTo>
                  <a:pt x="45183" y="119140"/>
                  <a:pt x="41327" y="119716"/>
                  <a:pt x="37530" y="120572"/>
                </a:cubicBezTo>
                <a:cubicBezTo>
                  <a:pt x="32616" y="121762"/>
                  <a:pt x="29298" y="122952"/>
                  <a:pt x="26989" y="124254"/>
                </a:cubicBezTo>
                <a:cubicBezTo>
                  <a:pt x="2820" y="86942"/>
                  <a:pt x="13475" y="37103"/>
                  <a:pt x="50787" y="12934"/>
                </a:cubicBezTo>
                <a:cubicBezTo>
                  <a:pt x="63825" y="4490"/>
                  <a:pt x="79028" y="-3"/>
                  <a:pt x="94561" y="0"/>
                </a:cubicBezTo>
                <a:close/>
              </a:path>
            </a:pathLst>
          </a:custGeom>
          <a:solidFill>
            <a:schemeClr val="tx1"/>
          </a:solidFill>
          <a:ln w="9376" cap="flat">
            <a:noFill/>
            <a:prstDash val="solid"/>
            <a:round/>
          </a:ln>
        </p:spPr>
        <p:txBody>
          <a:bodyPr rtlCol="0" anchor="ctr"/>
          <a:lstStyle/>
          <a:p>
            <a:endParaRPr lang="en-US"/>
          </a:p>
        </p:txBody>
      </p:sp>
    </p:spTree>
    <p:custDataLst>
      <p:tags r:id="rId1"/>
    </p:custDataLst>
    <p:extLst>
      <p:ext uri="{BB962C8B-B14F-4D97-AF65-F5344CB8AC3E}">
        <p14:creationId xmlns:p14="http://schemas.microsoft.com/office/powerpoint/2010/main" val="1284410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22" presetClass="entr" presetSubtype="1"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par>
                                <p:cTn id="13" presetID="10" presetClass="entr" presetSubtype="0" fill="hold" grpId="0" nodeType="withEffect">
                                  <p:stCondLst>
                                    <p:cond delay="4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42" presetClass="path" presetSubtype="0" decel="100000" fill="hold" grpId="1" nodeType="withEffect">
                                  <p:stCondLst>
                                    <p:cond delay="400"/>
                                  </p:stCondLst>
                                  <p:childTnLst>
                                    <p:animMotion origin="layout" path="M -0.01719 -0.00023 L -4.16667E-7 2.96296E-6 " pathEditMode="relative" rAng="0" ptsTypes="AA">
                                      <p:cBhvr>
                                        <p:cTn id="17" dur="750" fill="hold"/>
                                        <p:tgtEl>
                                          <p:spTgt spid="27"/>
                                        </p:tgtEl>
                                        <p:attrNameLst>
                                          <p:attrName>ppt_x</p:attrName>
                                          <p:attrName>ppt_y</p:attrName>
                                        </p:attrNameLst>
                                      </p:cBhvr>
                                      <p:rCtr x="85900" y="2300"/>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10" presetClass="entr" presetSubtype="0" fill="hold" nodeType="withEffect">
                                  <p:stCondLst>
                                    <p:cond delay="4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42" presetClass="path" presetSubtype="0" decel="100000" fill="hold" nodeType="withEffect">
                                  <p:stCondLst>
                                    <p:cond delay="400"/>
                                  </p:stCondLst>
                                  <p:childTnLst>
                                    <p:animMotion origin="layout" path="M -0.01719 -0.00023 L -4.16667E-7 -4.81481E-6 " pathEditMode="relative" rAng="0" ptsTypes="AA">
                                      <p:cBhvr>
                                        <p:cTn id="29" dur="750" fill="hold"/>
                                        <p:tgtEl>
                                          <p:spTgt spid="32"/>
                                        </p:tgtEl>
                                        <p:attrNameLst>
                                          <p:attrName>ppt_x</p:attrName>
                                          <p:attrName>ppt_y</p:attrName>
                                        </p:attrNameLst>
                                      </p:cBhvr>
                                      <p:rCtr x="85900" y="2300"/>
                                    </p:animMotion>
                                  </p:childTnLst>
                                </p:cTn>
                              </p:par>
                              <p:par>
                                <p:cTn id="30" presetID="22" presetClass="entr" presetSubtype="1"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par>
                                <p:cTn id="33" presetID="10" presetClass="entr" presetSubtype="0" fill="hold" grpId="0" nodeType="withEffect">
                                  <p:stCondLst>
                                    <p:cond delay="4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42" presetClass="path" presetSubtype="0" decel="100000" fill="hold" grpId="1" nodeType="withEffect">
                                  <p:stCondLst>
                                    <p:cond delay="400"/>
                                  </p:stCondLst>
                                  <p:childTnLst>
                                    <p:animMotion origin="layout" path="M -0.01719 -0.00023 L -4.16667E-7 2.96296E-6 " pathEditMode="relative" rAng="0" ptsTypes="AA">
                                      <p:cBhvr>
                                        <p:cTn id="37" dur="750" fill="hold"/>
                                        <p:tgtEl>
                                          <p:spTgt spid="33"/>
                                        </p:tgtEl>
                                        <p:attrNameLst>
                                          <p:attrName>ppt_x</p:attrName>
                                          <p:attrName>ppt_y</p:attrName>
                                        </p:attrNameLst>
                                      </p:cBhvr>
                                      <p:rCtr x="85900" y="2300"/>
                                    </p:animMotion>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10" presetClass="entr" presetSubtype="0" fill="hold" nodeType="withEffect">
                                  <p:stCondLst>
                                    <p:cond delay="4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42" presetClass="path" presetSubtype="0" decel="100000" fill="hold" nodeType="withEffect">
                                  <p:stCondLst>
                                    <p:cond delay="400"/>
                                  </p:stCondLst>
                                  <p:childTnLst>
                                    <p:animMotion origin="layout" path="M -0.01719 -0.00023 L -4.16667E-7 -4.81481E-6 " pathEditMode="relative" rAng="0" ptsTypes="AA">
                                      <p:cBhvr>
                                        <p:cTn id="49" dur="750" fill="hold"/>
                                        <p:tgtEl>
                                          <p:spTgt spid="36"/>
                                        </p:tgtEl>
                                        <p:attrNameLst>
                                          <p:attrName>ppt_x</p:attrName>
                                          <p:attrName>ppt_y</p:attrName>
                                        </p:attrNameLst>
                                      </p:cBhvr>
                                      <p:rCtr x="85900" y="2300"/>
                                    </p:animMotion>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10" presetClass="entr" presetSubtype="0" fill="hold" grpId="0" nodeType="withEffect">
                                  <p:stCondLst>
                                    <p:cond delay="40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42" presetClass="path" presetSubtype="0" decel="100000" fill="hold" grpId="1" nodeType="withEffect">
                                  <p:stCondLst>
                                    <p:cond delay="400"/>
                                  </p:stCondLst>
                                  <p:childTnLst>
                                    <p:animMotion origin="layout" path="M -0.01719 -0.00023 L -4.16667E-7 2.96296E-6 " pathEditMode="relative" rAng="0" ptsTypes="AA">
                                      <p:cBhvr>
                                        <p:cTn id="57" dur="750" fill="hold"/>
                                        <p:tgtEl>
                                          <p:spTgt spid="37"/>
                                        </p:tgtEl>
                                        <p:attrNameLst>
                                          <p:attrName>ppt_x</p:attrName>
                                          <p:attrName>ppt_y</p:attrName>
                                        </p:attrNameLst>
                                      </p:cBhvr>
                                      <p:rCtr x="85900" y="2300"/>
                                    </p:animMotion>
                                  </p:childTnLst>
                                </p:cTn>
                              </p:par>
                              <p:par>
                                <p:cTn id="58" presetID="22" presetClass="entr" presetSubtype="1" fill="hold" nodeType="withEffect">
                                  <p:stCondLst>
                                    <p:cond delay="400"/>
                                  </p:stCondLst>
                                  <p:childTnLst>
                                    <p:set>
                                      <p:cBhvr>
                                        <p:cTn id="59" dur="1" fill="hold">
                                          <p:stCondLst>
                                            <p:cond delay="0"/>
                                          </p:stCondLst>
                                        </p:cTn>
                                        <p:tgtEl>
                                          <p:spTgt spid="28"/>
                                        </p:tgtEl>
                                        <p:attrNameLst>
                                          <p:attrName>style.visibility</p:attrName>
                                        </p:attrNameLst>
                                      </p:cBhvr>
                                      <p:to>
                                        <p:strVal val="visible"/>
                                      </p:to>
                                    </p:set>
                                    <p:animEffect transition="in" filter="wipe(up)">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7" grpId="0"/>
      <p:bldP spid="27" grpId="1"/>
      <p:bldP spid="42" grpId="0" animBg="1"/>
      <p:bldP spid="33" grpId="0"/>
      <p:bldP spid="33" grpId="1"/>
      <p:bldP spid="39" grpId="0" animBg="1"/>
      <p:bldP spid="37" grpId="0"/>
      <p:bldP spid="3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738664"/>
          </a:xfrm>
        </p:spPr>
        <p:txBody>
          <a:bodyPr wrap="square">
            <a:spAutoFit/>
          </a:bodyPr>
          <a:lstStyle/>
          <a:p>
            <a:r>
              <a:rPr lang="en-US" sz="4800" spc="-50">
                <a:latin typeface="+mn-lt"/>
                <a:cs typeface="Segoe UI"/>
              </a:rPr>
              <a:t>AI usage policy</a:t>
            </a:r>
            <a:endParaRPr lang="en-US" sz="4800" spc="-5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4321" y="2663951"/>
            <a:ext cx="2033020" cy="1530099"/>
          </a:xfrm>
          <a:prstGeom prst="rect">
            <a:avLst/>
          </a:prstGeom>
        </p:spPr>
      </p:pic>
      <p:sp>
        <p:nvSpPr>
          <p:cNvPr id="3" name="TextBox 2">
            <a:extLst>
              <a:ext uri="{FF2B5EF4-FFF2-40B4-BE49-F238E27FC236}">
                <a16:creationId xmlns:a16="http://schemas.microsoft.com/office/drawing/2014/main" id="{6D956604-C6E2-4A5A-282F-0F2E53D3A75F}"/>
              </a:ext>
            </a:extLst>
          </p:cNvPr>
          <p:cNvSpPr txBox="1"/>
          <p:nvPr/>
        </p:nvSpPr>
        <p:spPr>
          <a:xfrm>
            <a:off x="1161535" y="6051662"/>
            <a:ext cx="9341708" cy="615553"/>
          </a:xfrm>
          <a:prstGeom prst="rect">
            <a:avLst/>
          </a:prstGeom>
          <a:noFill/>
        </p:spPr>
        <p:txBody>
          <a:bodyPr wrap="square" lIns="0" tIns="0" rIns="0" bIns="0" rtlCol="0">
            <a:spAutoFit/>
          </a:bodyPr>
          <a:lstStyle/>
          <a:p>
            <a:pPr algn="l"/>
            <a:r>
              <a:rPr lang="en-US" sz="2000" dirty="0"/>
              <a:t>Content based on AI usage policy guide from TechSoup </a:t>
            </a:r>
            <a:r>
              <a:rPr lang="en-US" sz="2000" dirty="0">
                <a:hlinkClick r:id="rId6"/>
              </a:rPr>
              <a:t>https://aka.ms/AIUsagePolicyGuideTechSoup</a:t>
            </a:r>
            <a:r>
              <a:rPr lang="en-US" sz="2000" dirty="0"/>
              <a:t> </a:t>
            </a:r>
          </a:p>
        </p:txBody>
      </p:sp>
    </p:spTree>
    <p:custDataLst>
      <p:tags r:id="rId1"/>
    </p:custDataLst>
    <p:extLst>
      <p:ext uri="{BB962C8B-B14F-4D97-AF65-F5344CB8AC3E}">
        <p14:creationId xmlns:p14="http://schemas.microsoft.com/office/powerpoint/2010/main" val="280008044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9170E-AD8B-FFE4-2773-B4ECC30C007D}"/>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57B384A1-36B5-C48D-7C00-6C2BE1B110A3}"/>
              </a:ext>
            </a:extLst>
          </p:cNvPr>
          <p:cNvSpPr>
            <a:spLocks noGrp="1"/>
          </p:cNvSpPr>
          <p:nvPr>
            <p:ph type="title"/>
          </p:nvPr>
        </p:nvSpPr>
        <p:spPr>
          <a:xfrm>
            <a:off x="584200" y="1627188"/>
            <a:ext cx="2637971" cy="2769989"/>
          </a:xfrm>
        </p:spPr>
        <p:txBody>
          <a:bodyPr wrap="square">
            <a:spAutoFit/>
          </a:bodyPr>
          <a:lstStyle/>
          <a:p>
            <a:r>
              <a:rPr lang="en-US" sz="3600" dirty="0">
                <a:cs typeface="Segoe UI Semibold"/>
              </a:rPr>
              <a:t>What are the benefits of having an AI usage policy?</a:t>
            </a:r>
          </a:p>
        </p:txBody>
      </p:sp>
      <p:pic>
        <p:nvPicPr>
          <p:cNvPr id="29" name="Graphic 28">
            <a:extLst>
              <a:ext uri="{FF2B5EF4-FFF2-40B4-BE49-F238E27FC236}">
                <a16:creationId xmlns:a16="http://schemas.microsoft.com/office/drawing/2014/main" id="{7F6AD2F4-5955-7EE1-1509-816710A1BC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6292" y="1270000"/>
            <a:ext cx="317500" cy="317500"/>
          </a:xfrm>
          <a:prstGeom prst="rect">
            <a:avLst/>
          </a:prstGeom>
        </p:spPr>
      </p:pic>
      <p:cxnSp>
        <p:nvCxnSpPr>
          <p:cNvPr id="9" name="Straight Connector 8">
            <a:extLst>
              <a:ext uri="{FF2B5EF4-FFF2-40B4-BE49-F238E27FC236}">
                <a16:creationId xmlns:a16="http://schemas.microsoft.com/office/drawing/2014/main" id="{9D9A6C90-DC42-771C-576B-B9CE07C83FEF}"/>
              </a:ext>
              <a:ext uri="{C183D7F6-B498-43B3-948B-1728B52AA6E4}">
                <adec:decorative xmlns:adec="http://schemas.microsoft.com/office/drawing/2017/decorative" val="1"/>
              </a:ext>
            </a:extLst>
          </p:cNvPr>
          <p:cNvCxnSpPr>
            <a:cxnSpLocks/>
          </p:cNvCxnSpPr>
          <p:nvPr/>
        </p:nvCxnSpPr>
        <p:spPr>
          <a:xfrm flipH="1">
            <a:off x="5576435" y="1444337"/>
            <a:ext cx="1" cy="3582711"/>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B25AD5-1A73-D5D9-2A45-47FACC335850}"/>
              </a:ext>
              <a:ext uri="{C183D7F6-B498-43B3-948B-1728B52AA6E4}">
                <adec:decorative xmlns:adec="http://schemas.microsoft.com/office/drawing/2017/decorative" val="1"/>
              </a:ext>
            </a:extLst>
          </p:cNvPr>
          <p:cNvCxnSpPr>
            <a:cxnSpLocks noChangeAspect="1"/>
          </p:cNvCxnSpPr>
          <p:nvPr/>
        </p:nvCxnSpPr>
        <p:spPr>
          <a:xfrm flipV="1">
            <a:off x="5576435" y="1270000"/>
            <a:ext cx="0" cy="3175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1F693E89-AC5A-6867-D219-85F2391AB76A}"/>
              </a:ext>
            </a:extLst>
          </p:cNvPr>
          <p:cNvSpPr txBox="1">
            <a:spLocks/>
          </p:cNvSpPr>
          <p:nvPr/>
        </p:nvSpPr>
        <p:spPr>
          <a:xfrm>
            <a:off x="5870643" y="1206771"/>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a:solidFill>
                  <a:srgbClr val="FFFFFF"/>
                </a:solidFill>
                <a:latin typeface="Segoe UI Semibold"/>
                <a:cs typeface="Segoe UI Semibold"/>
              </a:rPr>
              <a:t>Ensure compliance and avoid legal and regulatory issues</a:t>
            </a:r>
            <a:endParaRPr lang="en-US">
              <a:ea typeface="+mn-ea"/>
            </a:endParaRPr>
          </a:p>
        </p:txBody>
      </p:sp>
      <p:cxnSp>
        <p:nvCxnSpPr>
          <p:cNvPr id="14" name="Straight Connector 13">
            <a:extLst>
              <a:ext uri="{FF2B5EF4-FFF2-40B4-BE49-F238E27FC236}">
                <a16:creationId xmlns:a16="http://schemas.microsoft.com/office/drawing/2014/main" id="{5B2E374A-4482-CE55-0B12-E415290BD912}"/>
              </a:ext>
              <a:ext uri="{C183D7F6-B498-43B3-948B-1728B52AA6E4}">
                <adec:decorative xmlns:adec="http://schemas.microsoft.com/office/drawing/2017/decorative" val="1"/>
              </a:ext>
            </a:extLst>
          </p:cNvPr>
          <p:cNvCxnSpPr>
            <a:cxnSpLocks/>
          </p:cNvCxnSpPr>
          <p:nvPr/>
        </p:nvCxnSpPr>
        <p:spPr>
          <a:xfrm flipH="1">
            <a:off x="5848124" y="1830948"/>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0" name="Graphic 29" descr="Handshake with solid fill">
            <a:extLst>
              <a:ext uri="{FF2B5EF4-FFF2-40B4-BE49-F238E27FC236}">
                <a16:creationId xmlns:a16="http://schemas.microsoft.com/office/drawing/2014/main" id="{CF75FE33-B013-B062-860A-204949FEE29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006292" y="2071710"/>
            <a:ext cx="317500" cy="317500"/>
          </a:xfrm>
          <a:prstGeom prst="rect">
            <a:avLst/>
          </a:prstGeom>
        </p:spPr>
      </p:pic>
      <p:cxnSp>
        <p:nvCxnSpPr>
          <p:cNvPr id="24" name="Straight Connector 23">
            <a:extLst>
              <a:ext uri="{FF2B5EF4-FFF2-40B4-BE49-F238E27FC236}">
                <a16:creationId xmlns:a16="http://schemas.microsoft.com/office/drawing/2014/main" id="{FB76E7BA-F7F8-FA79-6C32-6E4D5E5222A7}"/>
              </a:ext>
              <a:ext uri="{C183D7F6-B498-43B3-948B-1728B52AA6E4}">
                <adec:decorative xmlns:adec="http://schemas.microsoft.com/office/drawing/2017/decorative" val="1"/>
              </a:ext>
            </a:extLst>
          </p:cNvPr>
          <p:cNvCxnSpPr>
            <a:cxnSpLocks/>
          </p:cNvCxnSpPr>
          <p:nvPr/>
        </p:nvCxnSpPr>
        <p:spPr>
          <a:xfrm flipV="1">
            <a:off x="5576435" y="2071710"/>
            <a:ext cx="0" cy="3175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2" name="Text Placeholder 2">
            <a:extLst>
              <a:ext uri="{FF2B5EF4-FFF2-40B4-BE49-F238E27FC236}">
                <a16:creationId xmlns:a16="http://schemas.microsoft.com/office/drawing/2014/main" id="{DD65F754-ACEC-69A1-35B6-AF4B11612DEC}"/>
              </a:ext>
            </a:extLst>
          </p:cNvPr>
          <p:cNvSpPr txBox="1">
            <a:spLocks/>
          </p:cNvSpPr>
          <p:nvPr/>
        </p:nvSpPr>
        <p:spPr>
          <a:xfrm>
            <a:off x="5848124" y="1922684"/>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a:solidFill>
                  <a:srgbClr val="FFFFFF"/>
                </a:solidFill>
                <a:latin typeface="Segoe UI Semibold"/>
                <a:cs typeface="Segoe UI Semibold"/>
              </a:rPr>
              <a:t>Establish trust</a:t>
            </a:r>
            <a:endParaRPr lang="en-US">
              <a:ea typeface="+mn-ea"/>
            </a:endParaRPr>
          </a:p>
        </p:txBody>
      </p:sp>
      <p:cxnSp>
        <p:nvCxnSpPr>
          <p:cNvPr id="15" name="Straight Connector 14">
            <a:extLst>
              <a:ext uri="{FF2B5EF4-FFF2-40B4-BE49-F238E27FC236}">
                <a16:creationId xmlns:a16="http://schemas.microsoft.com/office/drawing/2014/main" id="{B92B3B54-A9A6-6B2A-7997-583DA84A0B19}"/>
              </a:ext>
              <a:ext uri="{C183D7F6-B498-43B3-948B-1728B52AA6E4}">
                <adec:decorative xmlns:adec="http://schemas.microsoft.com/office/drawing/2017/decorative" val="1"/>
              </a:ext>
            </a:extLst>
          </p:cNvPr>
          <p:cNvCxnSpPr>
            <a:cxnSpLocks/>
          </p:cNvCxnSpPr>
          <p:nvPr/>
        </p:nvCxnSpPr>
        <p:spPr>
          <a:xfrm flipH="1">
            <a:off x="5848124" y="2629973"/>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5" name="Graphic 34" descr="Meeting with solid fill">
            <a:extLst>
              <a:ext uri="{FF2B5EF4-FFF2-40B4-BE49-F238E27FC236}">
                <a16:creationId xmlns:a16="http://schemas.microsoft.com/office/drawing/2014/main" id="{B9699945-DC72-B455-82C1-9B9853C8927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06292" y="3688154"/>
            <a:ext cx="317500" cy="317500"/>
          </a:xfrm>
          <a:prstGeom prst="rect">
            <a:avLst/>
          </a:prstGeom>
        </p:spPr>
      </p:pic>
      <p:cxnSp>
        <p:nvCxnSpPr>
          <p:cNvPr id="25" name="Straight Connector 24">
            <a:extLst>
              <a:ext uri="{FF2B5EF4-FFF2-40B4-BE49-F238E27FC236}">
                <a16:creationId xmlns:a16="http://schemas.microsoft.com/office/drawing/2014/main" id="{B4E24BFE-C03C-9AF6-718E-BCBEDEDB23E9}"/>
              </a:ext>
              <a:ext uri="{C183D7F6-B498-43B3-948B-1728B52AA6E4}">
                <adec:decorative xmlns:adec="http://schemas.microsoft.com/office/drawing/2017/decorative" val="1"/>
              </a:ext>
            </a:extLst>
          </p:cNvPr>
          <p:cNvCxnSpPr>
            <a:cxnSpLocks/>
          </p:cNvCxnSpPr>
          <p:nvPr/>
        </p:nvCxnSpPr>
        <p:spPr>
          <a:xfrm flipV="1">
            <a:off x="5576435" y="2870735"/>
            <a:ext cx="0" cy="3175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5" name="Text Placeholder 2">
            <a:extLst>
              <a:ext uri="{FF2B5EF4-FFF2-40B4-BE49-F238E27FC236}">
                <a16:creationId xmlns:a16="http://schemas.microsoft.com/office/drawing/2014/main" id="{B42E4AB3-4628-09A0-DF3B-03441130305A}"/>
              </a:ext>
            </a:extLst>
          </p:cNvPr>
          <p:cNvSpPr txBox="1">
            <a:spLocks/>
          </p:cNvSpPr>
          <p:nvPr/>
        </p:nvSpPr>
        <p:spPr>
          <a:xfrm>
            <a:off x="5848124" y="2721709"/>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a:solidFill>
                  <a:srgbClr val="FFFFFF"/>
                </a:solidFill>
                <a:latin typeface="Segoe UI Semibold"/>
                <a:cs typeface="Segoe UI Semibold"/>
              </a:rPr>
              <a:t>Protect sensitive data</a:t>
            </a:r>
            <a:endParaRPr lang="en-US">
              <a:ea typeface="+mn-ea"/>
            </a:endParaRPr>
          </a:p>
        </p:txBody>
      </p:sp>
      <p:cxnSp>
        <p:nvCxnSpPr>
          <p:cNvPr id="16" name="Straight Connector 15">
            <a:extLst>
              <a:ext uri="{FF2B5EF4-FFF2-40B4-BE49-F238E27FC236}">
                <a16:creationId xmlns:a16="http://schemas.microsoft.com/office/drawing/2014/main" id="{8FA9E7B4-79D0-3712-A7F6-4C8FC7C85380}"/>
              </a:ext>
              <a:ext uri="{C183D7F6-B498-43B3-948B-1728B52AA6E4}">
                <adec:decorative xmlns:adec="http://schemas.microsoft.com/office/drawing/2017/decorative" val="1"/>
              </a:ext>
            </a:extLst>
          </p:cNvPr>
          <p:cNvCxnSpPr>
            <a:cxnSpLocks/>
          </p:cNvCxnSpPr>
          <p:nvPr/>
        </p:nvCxnSpPr>
        <p:spPr>
          <a:xfrm flipH="1">
            <a:off x="5848124" y="3428998"/>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1" name="Graphic 30" descr="Exponential Graph with solid fill">
            <a:extLst>
              <a:ext uri="{FF2B5EF4-FFF2-40B4-BE49-F238E27FC236}">
                <a16:creationId xmlns:a16="http://schemas.microsoft.com/office/drawing/2014/main" id="{B847F2D9-401F-DF14-00BA-F207594F4E2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006292" y="2876599"/>
            <a:ext cx="317500" cy="317500"/>
          </a:xfrm>
          <a:prstGeom prst="rect">
            <a:avLst/>
          </a:prstGeom>
        </p:spPr>
      </p:pic>
      <p:cxnSp>
        <p:nvCxnSpPr>
          <p:cNvPr id="13" name="Straight Connector 12">
            <a:extLst>
              <a:ext uri="{FF2B5EF4-FFF2-40B4-BE49-F238E27FC236}">
                <a16:creationId xmlns:a16="http://schemas.microsoft.com/office/drawing/2014/main" id="{6BE7DEFB-D997-5F9D-852B-8DCBAC735D2A}"/>
              </a:ext>
              <a:ext uri="{C183D7F6-B498-43B3-948B-1728B52AA6E4}">
                <adec:decorative xmlns:adec="http://schemas.microsoft.com/office/drawing/2017/decorative" val="1"/>
              </a:ext>
            </a:extLst>
          </p:cNvPr>
          <p:cNvCxnSpPr>
            <a:cxnSpLocks/>
          </p:cNvCxnSpPr>
          <p:nvPr/>
        </p:nvCxnSpPr>
        <p:spPr>
          <a:xfrm flipV="1">
            <a:off x="5576436" y="3638599"/>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6" name="Text Placeholder 2">
            <a:extLst>
              <a:ext uri="{FF2B5EF4-FFF2-40B4-BE49-F238E27FC236}">
                <a16:creationId xmlns:a16="http://schemas.microsoft.com/office/drawing/2014/main" id="{98BAEFB8-9B34-35A9-57C1-616A05AC101B}"/>
              </a:ext>
            </a:extLst>
          </p:cNvPr>
          <p:cNvSpPr txBox="1">
            <a:spLocks/>
          </p:cNvSpPr>
          <p:nvPr/>
        </p:nvSpPr>
        <p:spPr>
          <a:xfrm>
            <a:off x="5848124" y="3520734"/>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a:solidFill>
                  <a:srgbClr val="FFFFFF"/>
                </a:solidFill>
                <a:latin typeface="Segoe UI Semibold"/>
                <a:cs typeface="Segoe UI Semibold"/>
              </a:rPr>
              <a:t>Avoid biased or discriminatory output</a:t>
            </a:r>
            <a:endParaRPr lang="en-US">
              <a:ea typeface="+mn-ea"/>
            </a:endParaRPr>
          </a:p>
        </p:txBody>
      </p:sp>
      <p:cxnSp>
        <p:nvCxnSpPr>
          <p:cNvPr id="17" name="Straight Connector 16">
            <a:extLst>
              <a:ext uri="{FF2B5EF4-FFF2-40B4-BE49-F238E27FC236}">
                <a16:creationId xmlns:a16="http://schemas.microsoft.com/office/drawing/2014/main" id="{8F3298FC-33B7-B3FB-1567-39F8D8893547}"/>
              </a:ext>
              <a:ext uri="{C183D7F6-B498-43B3-948B-1728B52AA6E4}">
                <adec:decorative xmlns:adec="http://schemas.microsoft.com/office/drawing/2017/decorative" val="1"/>
              </a:ext>
            </a:extLst>
          </p:cNvPr>
          <p:cNvCxnSpPr>
            <a:cxnSpLocks/>
          </p:cNvCxnSpPr>
          <p:nvPr/>
        </p:nvCxnSpPr>
        <p:spPr>
          <a:xfrm flipH="1">
            <a:off x="5848124" y="4228023"/>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2" name="Graphic 31" descr="Teacher with solid fill">
            <a:extLst>
              <a:ext uri="{FF2B5EF4-FFF2-40B4-BE49-F238E27FC236}">
                <a16:creationId xmlns:a16="http://schemas.microsoft.com/office/drawing/2014/main" id="{784407B4-60E8-096C-4A2E-38832AA2609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006292" y="4437624"/>
            <a:ext cx="317500" cy="317500"/>
          </a:xfrm>
          <a:prstGeom prst="rect">
            <a:avLst/>
          </a:prstGeom>
        </p:spPr>
      </p:pic>
      <p:cxnSp>
        <p:nvCxnSpPr>
          <p:cNvPr id="26" name="Straight Connector 25">
            <a:extLst>
              <a:ext uri="{FF2B5EF4-FFF2-40B4-BE49-F238E27FC236}">
                <a16:creationId xmlns:a16="http://schemas.microsoft.com/office/drawing/2014/main" id="{18495988-12C0-B629-456C-01E66C9FC784}"/>
              </a:ext>
              <a:ext uri="{C183D7F6-B498-43B3-948B-1728B52AA6E4}">
                <adec:decorative xmlns:adec="http://schemas.microsoft.com/office/drawing/2017/decorative" val="1"/>
              </a:ext>
            </a:extLst>
          </p:cNvPr>
          <p:cNvCxnSpPr>
            <a:cxnSpLocks/>
          </p:cNvCxnSpPr>
          <p:nvPr/>
        </p:nvCxnSpPr>
        <p:spPr>
          <a:xfrm flipV="1">
            <a:off x="5576436" y="4437624"/>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7" name="Text Placeholder 2">
            <a:extLst>
              <a:ext uri="{FF2B5EF4-FFF2-40B4-BE49-F238E27FC236}">
                <a16:creationId xmlns:a16="http://schemas.microsoft.com/office/drawing/2014/main" id="{1FA3DF06-680E-0494-0892-4F4E91D79E1A}"/>
              </a:ext>
            </a:extLst>
          </p:cNvPr>
          <p:cNvSpPr txBox="1">
            <a:spLocks/>
          </p:cNvSpPr>
          <p:nvPr/>
        </p:nvSpPr>
        <p:spPr>
          <a:xfrm>
            <a:off x="5848124" y="4319759"/>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solidFill>
                  <a:srgbClr val="FFFFFF"/>
                </a:solidFill>
                <a:latin typeface="Segoe UI Semibold"/>
                <a:cs typeface="Segoe UI Semibold"/>
              </a:rPr>
              <a:t>Encourage a culture of AI awareness</a:t>
            </a:r>
            <a:endParaRPr lang="en-US" dirty="0">
              <a:ea typeface="+mn-ea"/>
            </a:endParaRPr>
          </a:p>
        </p:txBody>
      </p:sp>
      <p:cxnSp>
        <p:nvCxnSpPr>
          <p:cNvPr id="18" name="Straight Connector 17">
            <a:extLst>
              <a:ext uri="{FF2B5EF4-FFF2-40B4-BE49-F238E27FC236}">
                <a16:creationId xmlns:a16="http://schemas.microsoft.com/office/drawing/2014/main" id="{8712CDD4-801C-7EF2-AE76-8454A2E8AEA1}"/>
              </a:ext>
              <a:ext uri="{C183D7F6-B498-43B3-948B-1728B52AA6E4}">
                <adec:decorative xmlns:adec="http://schemas.microsoft.com/office/drawing/2017/decorative" val="1"/>
              </a:ext>
            </a:extLst>
          </p:cNvPr>
          <p:cNvCxnSpPr>
            <a:cxnSpLocks/>
          </p:cNvCxnSpPr>
          <p:nvPr/>
        </p:nvCxnSpPr>
        <p:spPr>
          <a:xfrm flipH="1">
            <a:off x="5848124" y="5027048"/>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418640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710315"/>
            <a:ext cx="3756231" cy="1661993"/>
          </a:xfrm>
        </p:spPr>
        <p:txBody>
          <a:bodyPr/>
          <a:lstStyle/>
          <a:p>
            <a:r>
              <a:rPr lang="en-US" sz="3600">
                <a:cs typeface="Segoe UI Semibold"/>
              </a:rPr>
              <a:t>Balancing innovation with risk management</a:t>
            </a:r>
            <a:endParaRPr lang="en-US" sz="3600"/>
          </a:p>
        </p:txBody>
      </p:sp>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22921"/>
            <a:ext cx="0" cy="1690179"/>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14309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129573"/>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1806F38-867E-038C-5C93-8659E61E09F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561" y="4036141"/>
            <a:ext cx="1673942" cy="1661652"/>
          </a:xfrm>
          <a:prstGeom prst="rect">
            <a:avLst/>
          </a:prstGeom>
        </p:spPr>
      </p:pic>
      <p:sp>
        <p:nvSpPr>
          <p:cNvPr id="3" name="Text Placeholder 4">
            <a:extLst>
              <a:ext uri="{FF2B5EF4-FFF2-40B4-BE49-F238E27FC236}">
                <a16:creationId xmlns:a16="http://schemas.microsoft.com/office/drawing/2014/main" id="{3C2088A0-CD34-7B6F-E8A7-3CC55A58FE80}"/>
              </a:ext>
            </a:extLst>
          </p:cNvPr>
          <p:cNvSpPr txBox="1">
            <a:spLocks/>
          </p:cNvSpPr>
          <p:nvPr/>
        </p:nvSpPr>
        <p:spPr>
          <a:xfrm>
            <a:off x="5299075" y="1143098"/>
            <a:ext cx="6300788" cy="1846659"/>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cs typeface="Segoe UI"/>
              </a:rPr>
              <a:t>Challenge:</a:t>
            </a:r>
            <a:r>
              <a:rPr lang="en-US" sz="2400">
                <a:cs typeface="Segoe UI"/>
              </a:rPr>
              <a:t> Charities must balance AI innovation with risk management, ensuring security, privacy, and fairness while monitoring and mitigating potential threats from generative AI.</a:t>
            </a:r>
            <a:endParaRPr lang="en-US">
              <a:cs typeface="Segoe UI"/>
            </a:endParaRPr>
          </a:p>
        </p:txBody>
      </p:sp>
      <p:sp>
        <p:nvSpPr>
          <p:cNvPr id="6" name="Text Placeholder 4">
            <a:extLst>
              <a:ext uri="{FF2B5EF4-FFF2-40B4-BE49-F238E27FC236}">
                <a16:creationId xmlns:a16="http://schemas.microsoft.com/office/drawing/2014/main" id="{D3022B0E-4D5E-F4C0-29FF-598F68E435ED}"/>
              </a:ext>
            </a:extLst>
          </p:cNvPr>
          <p:cNvSpPr txBox="1">
            <a:spLocks/>
          </p:cNvSpPr>
          <p:nvPr/>
        </p:nvSpPr>
        <p:spPr>
          <a:xfrm>
            <a:off x="5299075" y="3129573"/>
            <a:ext cx="6300788" cy="2215991"/>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400" b="1">
                <a:cs typeface="Segoe UI"/>
              </a:rPr>
              <a:t>Potential solution:</a:t>
            </a:r>
            <a:r>
              <a:rPr lang="en-US" sz="2400">
                <a:cs typeface="Segoe UI"/>
              </a:rPr>
              <a:t> </a:t>
            </a:r>
            <a:r>
              <a:rPr lang="en-US" sz="2400">
                <a:ea typeface="+mn-lt"/>
                <a:cs typeface="+mn-lt"/>
              </a:rPr>
              <a:t>Document use cases of tasks that are low-risk and high-risk and those that should be completely avoided so employees are aware of when to use AI. You should also list all the licensed AI tools approved for use.</a:t>
            </a:r>
            <a:endParaRPr lang="en-US" sz="2400"/>
          </a:p>
        </p:txBody>
      </p:sp>
      <p:cxnSp>
        <p:nvCxnSpPr>
          <p:cNvPr id="7" name="Straight Connector 6">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2874999"/>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938171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09926" y="1543051"/>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599479"/>
            <a:ext cx="3202998" cy="1689702"/>
          </a:xfrm>
        </p:spPr>
        <p:txBody>
          <a:bodyPr/>
          <a:lstStyle/>
          <a:p>
            <a:r>
              <a:rPr lang="en-US" sz="3600">
                <a:cs typeface="Segoe UI Semibold"/>
              </a:rPr>
              <a:t>Use AI responsibly and safely</a:t>
            </a:r>
            <a:endParaRPr lang="en-US" sz="360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a:cs typeface="Segoe UI"/>
              </a:rPr>
              <a:t>Verify Information:</a:t>
            </a:r>
            <a:r>
              <a:rPr lang="en-US" sz="2000">
                <a:cs typeface="Segoe UI"/>
              </a:rPr>
              <a:t> Cross-check AI-generated information with credible sources before using or sharing it</a:t>
            </a:r>
            <a:r>
              <a:rPr lang="en-US" sz="2000" b="0" i="0">
                <a:effectLst/>
                <a:cs typeface="Segoe UI"/>
              </a:rPr>
              <a:t>.</a:t>
            </a:r>
            <a:endParaRPr lang="en-US">
              <a:cs typeface="Segoe UI"/>
            </a:endParaRPr>
          </a:p>
          <a:p>
            <a:pPr marL="0" indent="0" algn="l">
              <a:spcBef>
                <a:spcPts val="0"/>
              </a:spcBef>
              <a:spcAft>
                <a:spcPts val="1200"/>
              </a:spcAft>
              <a:buNone/>
            </a:pPr>
            <a:endParaRPr lang="en-US" sz="2000" b="0" i="0">
              <a:effectLst/>
            </a:endParaRPr>
          </a:p>
        </p:txBody>
      </p:sp>
      <p:sp>
        <p:nvSpPr>
          <p:cNvPr id="7" name="Text Placeholder 4">
            <a:extLst>
              <a:ext uri="{FF2B5EF4-FFF2-40B4-BE49-F238E27FC236}">
                <a16:creationId xmlns:a16="http://schemas.microsoft.com/office/drawing/2014/main" id="{B5294097-4FE4-DECC-F953-2FFA02BBD54A}"/>
              </a:ext>
            </a:extLst>
          </p:cNvPr>
          <p:cNvSpPr txBox="1">
            <a:spLocks/>
          </p:cNvSpPr>
          <p:nvPr/>
        </p:nvSpPr>
        <p:spPr>
          <a:xfrm>
            <a:off x="5299075" y="3095387"/>
            <a:ext cx="6300788" cy="1231106"/>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a:cs typeface="Segoe UI"/>
              </a:rPr>
              <a:t>Data Privacy:</a:t>
            </a:r>
            <a:r>
              <a:rPr lang="en-US" sz="2000">
                <a:cs typeface="Segoe UI"/>
              </a:rPr>
              <a:t> Ensure personal data used by AI is handled in compliance with privacy laws and organizational policies.</a:t>
            </a:r>
            <a:endParaRPr lang="en-US">
              <a:cs typeface="Segoe UI"/>
            </a:endParaRPr>
          </a:p>
          <a:p>
            <a:pPr marL="0" indent="0">
              <a:spcBef>
                <a:spcPts val="0"/>
              </a:spcBef>
              <a:spcAft>
                <a:spcPts val="1200"/>
              </a:spcAft>
              <a:buFont typeface="Arial" panose="020B0604020202020204" pitchFamily="34" charset="0"/>
              <a:buNone/>
            </a:pPr>
            <a:endParaRPr lang="en-US" sz="2000"/>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4501536"/>
            <a:ext cx="6300788" cy="107721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b="1">
                <a:cs typeface="Segoe UI"/>
              </a:rPr>
              <a:t>Continuous Learning:</a:t>
            </a:r>
            <a:r>
              <a:rPr lang="en-US">
                <a:cs typeface="Segoe UI"/>
              </a:rPr>
              <a:t> Stay informed about AI developments and ethical considerations.</a:t>
            </a:r>
          </a:p>
          <a:p>
            <a:endParaRPr lang="en-US"/>
          </a:p>
        </p:txBody>
      </p:sp>
      <p:cxnSp>
        <p:nvCxnSpPr>
          <p:cNvPr id="3" name="Straight Connector 2">
            <a:extLst>
              <a:ext uri="{FF2B5EF4-FFF2-40B4-BE49-F238E27FC236}">
                <a16:creationId xmlns:a16="http://schemas.microsoft.com/office/drawing/2014/main" id="{06F80DAF-822E-F40C-0488-9797DCF2F2B4}"/>
              </a:ext>
              <a:ext uri="{C183D7F6-B498-43B3-948B-1728B52AA6E4}">
                <adec:decorative xmlns:adec="http://schemas.microsoft.com/office/drawing/2017/decorative" val="1"/>
              </a:ext>
            </a:extLst>
          </p:cNvPr>
          <p:cNvCxnSpPr>
            <a:cxnSpLocks/>
          </p:cNvCxnSpPr>
          <p:nvPr/>
        </p:nvCxnSpPr>
        <p:spPr>
          <a:xfrm>
            <a:off x="5027387" y="1599520"/>
            <a:ext cx="0" cy="301693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05A86B-FEC1-BEAE-41B1-E47B30035A52}"/>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E307EE-2B63-0A81-C2D5-F7DE1ACB0A42}"/>
              </a:ext>
              <a:ext uri="{C183D7F6-B498-43B3-948B-1728B52AA6E4}">
                <adec:decorative xmlns:adec="http://schemas.microsoft.com/office/drawing/2017/decorative" val="1"/>
              </a:ext>
            </a:extLst>
          </p:cNvPr>
          <p:cNvCxnSpPr>
            <a:cxnSpLocks/>
          </p:cNvCxnSpPr>
          <p:nvPr/>
        </p:nvCxnSpPr>
        <p:spPr>
          <a:xfrm flipV="1">
            <a:off x="5027387" y="3095387"/>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BAE0F6-574D-9F15-A2C8-9CB60FAB6B1F}"/>
              </a:ext>
              <a:ext uri="{C183D7F6-B498-43B3-948B-1728B52AA6E4}">
                <adec:decorative xmlns:adec="http://schemas.microsoft.com/office/drawing/2017/decorative" val="1"/>
              </a:ext>
            </a:extLst>
          </p:cNvPr>
          <p:cNvCxnSpPr>
            <a:cxnSpLocks/>
          </p:cNvCxnSpPr>
          <p:nvPr/>
        </p:nvCxnSpPr>
        <p:spPr>
          <a:xfrm flipV="1">
            <a:off x="5027387" y="4501536"/>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9E3F849-485A-0857-E3FC-6F79801B0591}"/>
              </a:ext>
              <a:ext uri="{C183D7F6-B498-43B3-948B-1728B52AA6E4}">
                <adec:decorative xmlns:adec="http://schemas.microsoft.com/office/drawing/2017/decorative" val="1"/>
              </a:ext>
            </a:extLst>
          </p:cNvPr>
          <p:cNvGrpSpPr/>
          <p:nvPr/>
        </p:nvGrpSpPr>
        <p:grpSpPr>
          <a:xfrm>
            <a:off x="5299075" y="2845973"/>
            <a:ext cx="6301876" cy="1414153"/>
            <a:chOff x="4834391" y="2845973"/>
            <a:chExt cx="6766560" cy="1414153"/>
          </a:xfrm>
        </p:grpSpPr>
        <p:cxnSp>
          <p:nvCxnSpPr>
            <p:cNvPr id="19" name="Straight Connector 18">
              <a:extLst>
                <a:ext uri="{FF2B5EF4-FFF2-40B4-BE49-F238E27FC236}">
                  <a16:creationId xmlns:a16="http://schemas.microsoft.com/office/drawing/2014/main" id="{9DDD8E0C-E559-6D6A-DD6E-5FC717C880A9}"/>
                </a:ext>
              </a:extLst>
            </p:cNvPr>
            <p:cNvCxnSpPr>
              <a:cxnSpLocks/>
            </p:cNvCxnSpPr>
            <p:nvPr/>
          </p:nvCxnSpPr>
          <p:spPr>
            <a:xfrm flipH="1">
              <a:off x="4834391" y="2845973"/>
              <a:ext cx="6766560"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F8D14E1-9AB3-60EA-27E3-6DCC20F3FF9F}"/>
                </a:ext>
              </a:extLst>
            </p:cNvPr>
            <p:cNvCxnSpPr>
              <a:cxnSpLocks/>
            </p:cNvCxnSpPr>
            <p:nvPr/>
          </p:nvCxnSpPr>
          <p:spPr>
            <a:xfrm flipH="1">
              <a:off x="4834391" y="4260126"/>
              <a:ext cx="6766560"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16" name="Picture 3">
            <a:extLst>
              <a:ext uri="{FF2B5EF4-FFF2-40B4-BE49-F238E27FC236}">
                <a16:creationId xmlns:a16="http://schemas.microsoft.com/office/drawing/2014/main" id="{7E5C2E19-7C8C-2659-ACE5-1D265FEFC6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991408"/>
            <a:ext cx="1752600" cy="1752600"/>
          </a:xfrm>
          <a:prstGeom prst="rect">
            <a:avLst/>
          </a:prstGeom>
        </p:spPr>
      </p:pic>
    </p:spTree>
    <p:custDataLst>
      <p:tags r:id="rId1"/>
    </p:custDataLst>
    <p:extLst>
      <p:ext uri="{BB962C8B-B14F-4D97-AF65-F5344CB8AC3E}">
        <p14:creationId xmlns:p14="http://schemas.microsoft.com/office/powerpoint/2010/main" val="12842803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88FA8A-2790-3D1A-77AB-015BC16D5C8B}"/>
              </a:ext>
              <a:ext uri="{C183D7F6-B498-43B3-948B-1728B52AA6E4}">
                <adec:decorative xmlns:adec="http://schemas.microsoft.com/office/drawing/2017/decorative" val="1"/>
              </a:ext>
            </a:extLst>
          </p:cNvPr>
          <p:cNvGrpSpPr/>
          <p:nvPr/>
        </p:nvGrpSpPr>
        <p:grpSpPr>
          <a:xfrm>
            <a:off x="4704311" y="1955870"/>
            <a:ext cx="7186612" cy="4317930"/>
            <a:chOff x="4704311" y="1955870"/>
            <a:chExt cx="7186612" cy="4317930"/>
          </a:xfrm>
        </p:grpSpPr>
        <p:sp>
          <p:nvSpPr>
            <p:cNvPr id="24" name="Rectangle 23">
              <a:extLst>
                <a:ext uri="{FF2B5EF4-FFF2-40B4-BE49-F238E27FC236}">
                  <a16:creationId xmlns:a16="http://schemas.microsoft.com/office/drawing/2014/main" id="{DD32850D-DA5C-1DD0-1DD9-823A3D0F2960}"/>
                </a:ext>
                <a:ext uri="{C183D7F6-B498-43B3-948B-1728B52AA6E4}">
                  <adec:decorative xmlns:adec="http://schemas.microsoft.com/office/drawing/2017/decorative" val="1"/>
                </a:ext>
              </a:extLst>
            </p:cNvPr>
            <p:cNvSpPr>
              <a:spLocks/>
            </p:cNvSpPr>
            <p:nvPr/>
          </p:nvSpPr>
          <p:spPr bwMode="auto">
            <a:xfrm rot="16200000">
              <a:off x="6138652" y="521529"/>
              <a:ext cx="4317930" cy="7186612"/>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D368797A-FA21-81EA-D00C-B5A45738BE19}"/>
                </a:ext>
                <a:ext uri="{C183D7F6-B498-43B3-948B-1728B52AA6E4}">
                  <adec:decorative xmlns:adec="http://schemas.microsoft.com/office/drawing/2017/decorative" val="1"/>
                </a:ext>
              </a:extLst>
            </p:cNvPr>
            <p:cNvCxnSpPr>
              <a:cxnSpLocks/>
            </p:cNvCxnSpPr>
            <p:nvPr/>
          </p:nvCxnSpPr>
          <p:spPr>
            <a:xfrm>
              <a:off x="5589683" y="1956377"/>
              <a:ext cx="0" cy="4316914"/>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D5EC54-7D7D-88C9-5007-7633DA403C4F}"/>
                </a:ext>
                <a:ext uri="{C183D7F6-B498-43B3-948B-1728B52AA6E4}">
                  <adec:decorative xmlns:adec="http://schemas.microsoft.com/office/drawing/2017/decorative" val="1"/>
                </a:ext>
              </a:extLst>
            </p:cNvPr>
            <p:cNvCxnSpPr>
              <a:cxnSpLocks/>
            </p:cNvCxnSpPr>
            <p:nvPr/>
          </p:nvCxnSpPr>
          <p:spPr>
            <a:xfrm flipV="1">
              <a:off x="5589683" y="276290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ED80390-AE5F-F9BF-F886-DDB80DB5774C}"/>
                </a:ext>
                <a:ext uri="{C183D7F6-B498-43B3-948B-1728B52AA6E4}">
                  <adec:decorative xmlns:adec="http://schemas.microsoft.com/office/drawing/2017/decorative" val="1"/>
                </a:ext>
              </a:extLst>
            </p:cNvPr>
            <p:cNvCxnSpPr>
              <a:cxnSpLocks/>
            </p:cNvCxnSpPr>
            <p:nvPr/>
          </p:nvCxnSpPr>
          <p:spPr>
            <a:xfrm flipV="1">
              <a:off x="5589683" y="375985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B1B3206-0FEC-F845-B01B-1C9346FE8FE7}"/>
                </a:ext>
                <a:ext uri="{C183D7F6-B498-43B3-948B-1728B52AA6E4}">
                  <adec:decorative xmlns:adec="http://schemas.microsoft.com/office/drawing/2017/decorative" val="1"/>
                </a:ext>
              </a:extLst>
            </p:cNvPr>
            <p:cNvCxnSpPr>
              <a:cxnSpLocks/>
            </p:cNvCxnSpPr>
            <p:nvPr/>
          </p:nvCxnSpPr>
          <p:spPr>
            <a:xfrm flipV="1">
              <a:off x="5589683" y="475680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04311" y="1073986"/>
            <a:ext cx="6908251" cy="553998"/>
          </a:xfrm>
        </p:spPr>
        <p:txBody>
          <a:bodyPr lIns="0" tIns="0" rIns="0" bIns="0">
            <a:noAutofit/>
          </a:bodyPr>
          <a:lstStyle/>
          <a:p>
            <a:r>
              <a:rPr lang="en-US" sz="3600">
                <a:cs typeface="Segoe UI Semibold"/>
              </a:rPr>
              <a:t>Closing reminders</a:t>
            </a:r>
          </a:p>
        </p:txBody>
      </p:sp>
      <p:pic>
        <p:nvPicPr>
          <p:cNvPr id="23" name="Picture 22" descr="Three People engaged in a discussion around a table, with a laptop open in front of them.">
            <a:extLst>
              <a:ext uri="{FF2B5EF4-FFF2-40B4-BE49-F238E27FC236}">
                <a16:creationId xmlns:a16="http://schemas.microsoft.com/office/drawing/2014/main" id="{B6506900-1F12-85E6-3557-37960AE290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438" y="0"/>
            <a:ext cx="3765550" cy="6273800"/>
          </a:xfrm>
          <a:prstGeom prst="rect">
            <a:avLst/>
          </a:prstGeom>
        </p:spPr>
      </p:pic>
      <p:sp>
        <p:nvSpPr>
          <p:cNvPr id="32" name="Graphic 26" descr="Icon of a checkmark inside a circle">
            <a:extLst>
              <a:ext uri="{FF2B5EF4-FFF2-40B4-BE49-F238E27FC236}">
                <a16:creationId xmlns:a16="http://schemas.microsoft.com/office/drawing/2014/main" id="{4E1E7EED-4528-8965-4227-A7597944543F}"/>
              </a:ext>
            </a:extLst>
          </p:cNvPr>
          <p:cNvSpPr>
            <a:spLocks noChangeAspect="1"/>
          </p:cNvSpPr>
          <p:nvPr/>
        </p:nvSpPr>
        <p:spPr>
          <a:xfrm>
            <a:off x="4937410" y="2743200"/>
            <a:ext cx="419238" cy="419238"/>
          </a:xfrm>
          <a:custGeom>
            <a:avLst/>
            <a:gdLst>
              <a:gd name="connsiteX0" fmla="*/ 119818 w 239636"/>
              <a:gd name="connsiteY0" fmla="*/ 0 h 239636"/>
              <a:gd name="connsiteX1" fmla="*/ 239637 w 239636"/>
              <a:gd name="connsiteY1" fmla="*/ 119818 h 239636"/>
              <a:gd name="connsiteX2" fmla="*/ 119818 w 239636"/>
              <a:gd name="connsiteY2" fmla="*/ 239637 h 239636"/>
              <a:gd name="connsiteX3" fmla="*/ 0 w 239636"/>
              <a:gd name="connsiteY3" fmla="*/ 119818 h 239636"/>
              <a:gd name="connsiteX4" fmla="*/ 119818 w 239636"/>
              <a:gd name="connsiteY4" fmla="*/ 0 h 239636"/>
              <a:gd name="connsiteX5" fmla="*/ 119818 w 239636"/>
              <a:gd name="connsiteY5" fmla="*/ 17973 h 239636"/>
              <a:gd name="connsiteX6" fmla="*/ 17973 w 239636"/>
              <a:gd name="connsiteY6" fmla="*/ 119818 h 239636"/>
              <a:gd name="connsiteX7" fmla="*/ 119818 w 239636"/>
              <a:gd name="connsiteY7" fmla="*/ 221664 h 239636"/>
              <a:gd name="connsiteX8" fmla="*/ 221664 w 239636"/>
              <a:gd name="connsiteY8" fmla="*/ 119818 h 239636"/>
              <a:gd name="connsiteX9" fmla="*/ 119818 w 239636"/>
              <a:gd name="connsiteY9" fmla="*/ 17973 h 239636"/>
              <a:gd name="connsiteX10" fmla="*/ 104841 w 239636"/>
              <a:gd name="connsiteY10" fmla="*/ 137064 h 239636"/>
              <a:gd name="connsiteX11" fmla="*/ 158396 w 239636"/>
              <a:gd name="connsiteY11" fmla="*/ 83509 h 239636"/>
              <a:gd name="connsiteX12" fmla="*/ 171104 w 239636"/>
              <a:gd name="connsiteY12" fmla="*/ 83509 h 239636"/>
              <a:gd name="connsiteX13" fmla="*/ 171974 w 239636"/>
              <a:gd name="connsiteY13" fmla="*/ 95210 h 239636"/>
              <a:gd name="connsiteX14" fmla="*/ 171104 w 239636"/>
              <a:gd name="connsiteY14" fmla="*/ 96218 h 239636"/>
              <a:gd name="connsiteX15" fmla="*/ 111195 w 239636"/>
              <a:gd name="connsiteY15" fmla="*/ 156127 h 239636"/>
              <a:gd name="connsiteX16" fmla="*/ 99495 w 239636"/>
              <a:gd name="connsiteY16" fmla="*/ 156997 h 239636"/>
              <a:gd name="connsiteX17" fmla="*/ 98487 w 239636"/>
              <a:gd name="connsiteY17" fmla="*/ 156127 h 239636"/>
              <a:gd name="connsiteX18" fmla="*/ 68532 w 239636"/>
              <a:gd name="connsiteY18" fmla="*/ 126172 h 239636"/>
              <a:gd name="connsiteX19" fmla="*/ 68532 w 239636"/>
              <a:gd name="connsiteY19" fmla="*/ 113464 h 239636"/>
              <a:gd name="connsiteX20" fmla="*/ 80233 w 239636"/>
              <a:gd name="connsiteY20" fmla="*/ 112594 h 239636"/>
              <a:gd name="connsiteX21" fmla="*/ 81241 w 239636"/>
              <a:gd name="connsiteY21" fmla="*/ 113464 h 239636"/>
              <a:gd name="connsiteX22" fmla="*/ 104841 w 239636"/>
              <a:gd name="connsiteY22" fmla="*/ 137064 h 239636"/>
              <a:gd name="connsiteX23" fmla="*/ 158396 w 239636"/>
              <a:gd name="connsiteY23" fmla="*/ 83509 h 239636"/>
              <a:gd name="connsiteX24" fmla="*/ 104841 w 239636"/>
              <a:gd name="connsiteY24" fmla="*/ 137064 h 2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636" h="239636">
                <a:moveTo>
                  <a:pt x="119818" y="0"/>
                </a:moveTo>
                <a:cubicBezTo>
                  <a:pt x="185992" y="0"/>
                  <a:pt x="239637" y="53644"/>
                  <a:pt x="239637" y="119818"/>
                </a:cubicBezTo>
                <a:cubicBezTo>
                  <a:pt x="239637" y="185992"/>
                  <a:pt x="185992" y="239637"/>
                  <a:pt x="119818" y="239637"/>
                </a:cubicBezTo>
                <a:cubicBezTo>
                  <a:pt x="53644" y="239637"/>
                  <a:pt x="0" y="185992"/>
                  <a:pt x="0" y="119818"/>
                </a:cubicBezTo>
                <a:cubicBezTo>
                  <a:pt x="0" y="53644"/>
                  <a:pt x="53644" y="0"/>
                  <a:pt x="119818" y="0"/>
                </a:cubicBezTo>
                <a:close/>
                <a:moveTo>
                  <a:pt x="119818" y="17973"/>
                </a:moveTo>
                <a:cubicBezTo>
                  <a:pt x="63571" y="17973"/>
                  <a:pt x="17973" y="63571"/>
                  <a:pt x="17973" y="119818"/>
                </a:cubicBezTo>
                <a:cubicBezTo>
                  <a:pt x="17973" y="176066"/>
                  <a:pt x="63571" y="221664"/>
                  <a:pt x="119818" y="221664"/>
                </a:cubicBezTo>
                <a:cubicBezTo>
                  <a:pt x="176066" y="221664"/>
                  <a:pt x="221664" y="176066"/>
                  <a:pt x="221664" y="119818"/>
                </a:cubicBezTo>
                <a:cubicBezTo>
                  <a:pt x="221664" y="63571"/>
                  <a:pt x="176066" y="17973"/>
                  <a:pt x="119818" y="17973"/>
                </a:cubicBezTo>
                <a:close/>
                <a:moveTo>
                  <a:pt x="104841" y="137064"/>
                </a:moveTo>
                <a:lnTo>
                  <a:pt x="158396" y="83509"/>
                </a:lnTo>
                <a:cubicBezTo>
                  <a:pt x="161906" y="80000"/>
                  <a:pt x="167595" y="80000"/>
                  <a:pt x="171104" y="83509"/>
                </a:cubicBezTo>
                <a:cubicBezTo>
                  <a:pt x="174295" y="86700"/>
                  <a:pt x="174585" y="91692"/>
                  <a:pt x="171974" y="95210"/>
                </a:cubicBezTo>
                <a:lnTo>
                  <a:pt x="171104" y="96218"/>
                </a:lnTo>
                <a:lnTo>
                  <a:pt x="111195" y="156127"/>
                </a:lnTo>
                <a:cubicBezTo>
                  <a:pt x="108005" y="159318"/>
                  <a:pt x="103013" y="159608"/>
                  <a:pt x="99495" y="156997"/>
                </a:cubicBezTo>
                <a:lnTo>
                  <a:pt x="98487" y="156127"/>
                </a:lnTo>
                <a:lnTo>
                  <a:pt x="68532" y="126172"/>
                </a:lnTo>
                <a:cubicBezTo>
                  <a:pt x="65023" y="122663"/>
                  <a:pt x="65023" y="116974"/>
                  <a:pt x="68532" y="113464"/>
                </a:cubicBezTo>
                <a:cubicBezTo>
                  <a:pt x="71723" y="110274"/>
                  <a:pt x="76715" y="109984"/>
                  <a:pt x="80233" y="112594"/>
                </a:cubicBezTo>
                <a:lnTo>
                  <a:pt x="81241" y="113464"/>
                </a:lnTo>
                <a:lnTo>
                  <a:pt x="104841" y="137064"/>
                </a:lnTo>
                <a:lnTo>
                  <a:pt x="158396" y="83509"/>
                </a:lnTo>
                <a:lnTo>
                  <a:pt x="104841" y="137064"/>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6" name="Content Placeholder 4">
            <a:extLst>
              <a:ext uri="{FF2B5EF4-FFF2-40B4-BE49-F238E27FC236}">
                <a16:creationId xmlns:a16="http://schemas.microsoft.com/office/drawing/2014/main" id="{14116935-E2CB-51A7-64A5-45C54C5B5CBA}"/>
              </a:ext>
            </a:extLst>
          </p:cNvPr>
          <p:cNvSpPr txBox="1">
            <a:spLocks/>
          </p:cNvSpPr>
          <p:nvPr/>
        </p:nvSpPr>
        <p:spPr>
          <a:xfrm>
            <a:off x="5829299" y="2768153"/>
            <a:ext cx="5482183" cy="369332"/>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sz="2400">
                <a:latin typeface="+mj-lt"/>
              </a:rPr>
              <a:t>Check for accuracy</a:t>
            </a:r>
          </a:p>
        </p:txBody>
      </p:sp>
      <p:sp>
        <p:nvSpPr>
          <p:cNvPr id="36" name="Graphic 106" descr="Icon of a person and a box inside a screen">
            <a:extLst>
              <a:ext uri="{FF2B5EF4-FFF2-40B4-BE49-F238E27FC236}">
                <a16:creationId xmlns:a16="http://schemas.microsoft.com/office/drawing/2014/main" id="{EF3D9336-BD57-B97B-F1CD-60DA21FA35A8}"/>
              </a:ext>
            </a:extLst>
          </p:cNvPr>
          <p:cNvSpPr>
            <a:spLocks/>
          </p:cNvSpPr>
          <p:nvPr/>
        </p:nvSpPr>
        <p:spPr>
          <a:xfrm>
            <a:off x="4944536" y="3787775"/>
            <a:ext cx="404986" cy="323988"/>
          </a:xfrm>
          <a:custGeom>
            <a:avLst/>
            <a:gdLst>
              <a:gd name="connsiteX0" fmla="*/ 133350 w 190500"/>
              <a:gd name="connsiteY0" fmla="*/ 76200 h 152400"/>
              <a:gd name="connsiteX1" fmla="*/ 152400 w 190500"/>
              <a:gd name="connsiteY1" fmla="*/ 57150 h 152400"/>
              <a:gd name="connsiteX2" fmla="*/ 133350 w 190500"/>
              <a:gd name="connsiteY2" fmla="*/ 38100 h 152400"/>
              <a:gd name="connsiteX3" fmla="*/ 114300 w 190500"/>
              <a:gd name="connsiteY3" fmla="*/ 57150 h 152400"/>
              <a:gd name="connsiteX4" fmla="*/ 133350 w 190500"/>
              <a:gd name="connsiteY4" fmla="*/ 76200 h 152400"/>
              <a:gd name="connsiteX5" fmla="*/ 104775 w 190500"/>
              <a:gd name="connsiteY5" fmla="*/ 95250 h 152400"/>
              <a:gd name="connsiteX6" fmla="*/ 114300 w 190500"/>
              <a:gd name="connsiteY6" fmla="*/ 85725 h 152400"/>
              <a:gd name="connsiteX7" fmla="*/ 152400 w 190500"/>
              <a:gd name="connsiteY7" fmla="*/ 85725 h 152400"/>
              <a:gd name="connsiteX8" fmla="*/ 161925 w 190500"/>
              <a:gd name="connsiteY8" fmla="*/ 95250 h 152400"/>
              <a:gd name="connsiteX9" fmla="*/ 161925 w 190500"/>
              <a:gd name="connsiteY9" fmla="*/ 97631 h 152400"/>
              <a:gd name="connsiteX10" fmla="*/ 135731 w 190500"/>
              <a:gd name="connsiteY10" fmla="*/ 123825 h 152400"/>
              <a:gd name="connsiteX11" fmla="*/ 130969 w 190500"/>
              <a:gd name="connsiteY11" fmla="*/ 123825 h 152400"/>
              <a:gd name="connsiteX12" fmla="*/ 104775 w 190500"/>
              <a:gd name="connsiteY12" fmla="*/ 97631 h 152400"/>
              <a:gd name="connsiteX13" fmla="*/ 104775 w 190500"/>
              <a:gd name="connsiteY13" fmla="*/ 95250 h 152400"/>
              <a:gd name="connsiteX14" fmla="*/ 40481 w 190500"/>
              <a:gd name="connsiteY14" fmla="*/ 28575 h 152400"/>
              <a:gd name="connsiteX15" fmla="*/ 28575 w 190500"/>
              <a:gd name="connsiteY15" fmla="*/ 40481 h 152400"/>
              <a:gd name="connsiteX16" fmla="*/ 28575 w 190500"/>
              <a:gd name="connsiteY16" fmla="*/ 73819 h 152400"/>
              <a:gd name="connsiteX17" fmla="*/ 40481 w 190500"/>
              <a:gd name="connsiteY17" fmla="*/ 85725 h 152400"/>
              <a:gd name="connsiteX18" fmla="*/ 83344 w 190500"/>
              <a:gd name="connsiteY18" fmla="*/ 85725 h 152400"/>
              <a:gd name="connsiteX19" fmla="*/ 95250 w 190500"/>
              <a:gd name="connsiteY19" fmla="*/ 73819 h 152400"/>
              <a:gd name="connsiteX20" fmla="*/ 95250 w 190500"/>
              <a:gd name="connsiteY20" fmla="*/ 40481 h 152400"/>
              <a:gd name="connsiteX21" fmla="*/ 83344 w 190500"/>
              <a:gd name="connsiteY21" fmla="*/ 28575 h 152400"/>
              <a:gd name="connsiteX22" fmla="*/ 40481 w 190500"/>
              <a:gd name="connsiteY22" fmla="*/ 28575 h 152400"/>
              <a:gd name="connsiteX23" fmla="*/ 30956 w 190500"/>
              <a:gd name="connsiteY23" fmla="*/ 0 h 152400"/>
              <a:gd name="connsiteX24" fmla="*/ 0 w 190500"/>
              <a:gd name="connsiteY24" fmla="*/ 30956 h 152400"/>
              <a:gd name="connsiteX25" fmla="*/ 0 w 190500"/>
              <a:gd name="connsiteY25" fmla="*/ 121444 h 152400"/>
              <a:gd name="connsiteX26" fmla="*/ 30956 w 190500"/>
              <a:gd name="connsiteY26" fmla="*/ 152400 h 152400"/>
              <a:gd name="connsiteX27" fmla="*/ 159544 w 190500"/>
              <a:gd name="connsiteY27" fmla="*/ 152400 h 152400"/>
              <a:gd name="connsiteX28" fmla="*/ 190500 w 190500"/>
              <a:gd name="connsiteY28" fmla="*/ 121444 h 152400"/>
              <a:gd name="connsiteX29" fmla="*/ 190500 w 190500"/>
              <a:gd name="connsiteY29" fmla="*/ 30956 h 152400"/>
              <a:gd name="connsiteX30" fmla="*/ 159544 w 190500"/>
              <a:gd name="connsiteY30" fmla="*/ 0 h 152400"/>
              <a:gd name="connsiteX31" fmla="*/ 30956 w 190500"/>
              <a:gd name="connsiteY31" fmla="*/ 0 h 152400"/>
              <a:gd name="connsiteX32" fmla="*/ 14288 w 190500"/>
              <a:gd name="connsiteY32" fmla="*/ 30956 h 152400"/>
              <a:gd name="connsiteX33" fmla="*/ 30956 w 190500"/>
              <a:gd name="connsiteY33" fmla="*/ 14288 h 152400"/>
              <a:gd name="connsiteX34" fmla="*/ 159544 w 190500"/>
              <a:gd name="connsiteY34" fmla="*/ 14288 h 152400"/>
              <a:gd name="connsiteX35" fmla="*/ 176213 w 190500"/>
              <a:gd name="connsiteY35" fmla="*/ 30956 h 152400"/>
              <a:gd name="connsiteX36" fmla="*/ 176213 w 190500"/>
              <a:gd name="connsiteY36" fmla="*/ 121444 h 152400"/>
              <a:gd name="connsiteX37" fmla="*/ 159544 w 190500"/>
              <a:gd name="connsiteY37" fmla="*/ 138113 h 152400"/>
              <a:gd name="connsiteX38" fmla="*/ 30956 w 190500"/>
              <a:gd name="connsiteY38" fmla="*/ 138113 h 152400"/>
              <a:gd name="connsiteX39" fmla="*/ 14288 w 190500"/>
              <a:gd name="connsiteY39" fmla="*/ 121444 h 152400"/>
              <a:gd name="connsiteX40" fmla="*/ 14288 w 190500"/>
              <a:gd name="connsiteY40" fmla="*/ 3095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0500" h="152400">
                <a:moveTo>
                  <a:pt x="133350" y="76200"/>
                </a:moveTo>
                <a:cubicBezTo>
                  <a:pt x="143871" y="76200"/>
                  <a:pt x="152400" y="67671"/>
                  <a:pt x="152400" y="57150"/>
                </a:cubicBezTo>
                <a:cubicBezTo>
                  <a:pt x="152400" y="46629"/>
                  <a:pt x="143871" y="38100"/>
                  <a:pt x="133350" y="38100"/>
                </a:cubicBezTo>
                <a:cubicBezTo>
                  <a:pt x="122829" y="38100"/>
                  <a:pt x="114300" y="46629"/>
                  <a:pt x="114300" y="57150"/>
                </a:cubicBezTo>
                <a:cubicBezTo>
                  <a:pt x="114300" y="67671"/>
                  <a:pt x="122829" y="76200"/>
                  <a:pt x="133350" y="76200"/>
                </a:cubicBezTo>
                <a:close/>
                <a:moveTo>
                  <a:pt x="104775" y="95250"/>
                </a:moveTo>
                <a:cubicBezTo>
                  <a:pt x="104775" y="89989"/>
                  <a:pt x="109039" y="85725"/>
                  <a:pt x="114300" y="85725"/>
                </a:cubicBezTo>
                <a:lnTo>
                  <a:pt x="152400" y="85725"/>
                </a:lnTo>
                <a:cubicBezTo>
                  <a:pt x="157661" y="85725"/>
                  <a:pt x="161925" y="89989"/>
                  <a:pt x="161925" y="95250"/>
                </a:cubicBezTo>
                <a:lnTo>
                  <a:pt x="161925" y="97631"/>
                </a:lnTo>
                <a:cubicBezTo>
                  <a:pt x="161925" y="112098"/>
                  <a:pt x="150198" y="123825"/>
                  <a:pt x="135731" y="123825"/>
                </a:cubicBezTo>
                <a:lnTo>
                  <a:pt x="130969" y="123825"/>
                </a:lnTo>
                <a:cubicBezTo>
                  <a:pt x="116502" y="123825"/>
                  <a:pt x="104775" y="112098"/>
                  <a:pt x="104775" y="97631"/>
                </a:cubicBezTo>
                <a:lnTo>
                  <a:pt x="104775" y="95250"/>
                </a:lnTo>
                <a:close/>
                <a:moveTo>
                  <a:pt x="40481" y="28575"/>
                </a:moveTo>
                <a:cubicBezTo>
                  <a:pt x="33909" y="28575"/>
                  <a:pt x="28575" y="33909"/>
                  <a:pt x="28575" y="40481"/>
                </a:cubicBezTo>
                <a:lnTo>
                  <a:pt x="28575" y="73819"/>
                </a:lnTo>
                <a:cubicBezTo>
                  <a:pt x="28575" y="80391"/>
                  <a:pt x="33909" y="85725"/>
                  <a:pt x="40481" y="85725"/>
                </a:cubicBezTo>
                <a:lnTo>
                  <a:pt x="83344" y="85725"/>
                </a:lnTo>
                <a:cubicBezTo>
                  <a:pt x="89916" y="85725"/>
                  <a:pt x="95250" y="80391"/>
                  <a:pt x="95250" y="73819"/>
                </a:cubicBezTo>
                <a:lnTo>
                  <a:pt x="95250" y="40481"/>
                </a:lnTo>
                <a:cubicBezTo>
                  <a:pt x="95250" y="33909"/>
                  <a:pt x="89916" y="28575"/>
                  <a:pt x="83344" y="28575"/>
                </a:cubicBezTo>
                <a:lnTo>
                  <a:pt x="40481" y="28575"/>
                </a:lnTo>
                <a:close/>
                <a:moveTo>
                  <a:pt x="30956" y="0"/>
                </a:moveTo>
                <a:cubicBezTo>
                  <a:pt x="13860" y="0"/>
                  <a:pt x="0" y="13860"/>
                  <a:pt x="0" y="30956"/>
                </a:cubicBezTo>
                <a:lnTo>
                  <a:pt x="0" y="121444"/>
                </a:lnTo>
                <a:cubicBezTo>
                  <a:pt x="0" y="138540"/>
                  <a:pt x="13860" y="152400"/>
                  <a:pt x="30956" y="152400"/>
                </a:cubicBezTo>
                <a:lnTo>
                  <a:pt x="159544" y="152400"/>
                </a:lnTo>
                <a:cubicBezTo>
                  <a:pt x="176640" y="152400"/>
                  <a:pt x="190500" y="138540"/>
                  <a:pt x="190500" y="121444"/>
                </a:cubicBezTo>
                <a:lnTo>
                  <a:pt x="190500" y="30956"/>
                </a:lnTo>
                <a:cubicBezTo>
                  <a:pt x="190500" y="13860"/>
                  <a:pt x="176640" y="0"/>
                  <a:pt x="159544" y="0"/>
                </a:cubicBezTo>
                <a:lnTo>
                  <a:pt x="30956" y="0"/>
                </a:lnTo>
                <a:close/>
                <a:moveTo>
                  <a:pt x="14288" y="30956"/>
                </a:moveTo>
                <a:cubicBezTo>
                  <a:pt x="14288" y="21755"/>
                  <a:pt x="21755" y="14288"/>
                  <a:pt x="30956" y="14288"/>
                </a:cubicBezTo>
                <a:lnTo>
                  <a:pt x="159544" y="14288"/>
                </a:lnTo>
                <a:cubicBezTo>
                  <a:pt x="168745" y="14288"/>
                  <a:pt x="176213" y="21755"/>
                  <a:pt x="176213" y="30956"/>
                </a:cubicBezTo>
                <a:lnTo>
                  <a:pt x="176213" y="121444"/>
                </a:lnTo>
                <a:cubicBezTo>
                  <a:pt x="176213" y="130650"/>
                  <a:pt x="168750" y="138113"/>
                  <a:pt x="159544" y="138113"/>
                </a:cubicBezTo>
                <a:lnTo>
                  <a:pt x="30956" y="138113"/>
                </a:lnTo>
                <a:cubicBezTo>
                  <a:pt x="21750" y="138113"/>
                  <a:pt x="14288" y="130650"/>
                  <a:pt x="14288" y="121444"/>
                </a:cubicBezTo>
                <a:lnTo>
                  <a:pt x="14288" y="30956"/>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8" name="Content Placeholder 4">
            <a:extLst>
              <a:ext uri="{FF2B5EF4-FFF2-40B4-BE49-F238E27FC236}">
                <a16:creationId xmlns:a16="http://schemas.microsoft.com/office/drawing/2014/main" id="{DFE308A4-6C1C-BC5C-C885-7DAA5F361C9B}"/>
              </a:ext>
            </a:extLst>
          </p:cNvPr>
          <p:cNvSpPr txBox="1">
            <a:spLocks/>
          </p:cNvSpPr>
          <p:nvPr/>
        </p:nvSpPr>
        <p:spPr>
          <a:xfrm>
            <a:off x="5829299" y="3765103"/>
            <a:ext cx="5482183" cy="369332"/>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sz="2400">
                <a:latin typeface="+mj-lt"/>
              </a:rPr>
              <a:t>Model digital citizenship</a:t>
            </a:r>
          </a:p>
        </p:txBody>
      </p:sp>
      <p:sp>
        <p:nvSpPr>
          <p:cNvPr id="37" name="Graphic 5" descr="Icon of a circuit brain">
            <a:extLst>
              <a:ext uri="{FF2B5EF4-FFF2-40B4-BE49-F238E27FC236}">
                <a16:creationId xmlns:a16="http://schemas.microsoft.com/office/drawing/2014/main" id="{5D443E3F-F617-9897-13A9-27684737BE67}"/>
              </a:ext>
            </a:extLst>
          </p:cNvPr>
          <p:cNvSpPr>
            <a:spLocks/>
          </p:cNvSpPr>
          <p:nvPr/>
        </p:nvSpPr>
        <p:spPr>
          <a:xfrm>
            <a:off x="4937445" y="4737101"/>
            <a:ext cx="419168" cy="419238"/>
          </a:xfrm>
          <a:custGeom>
            <a:avLst/>
            <a:gdLst>
              <a:gd name="connsiteX0" fmla="*/ 102548 w 398857"/>
              <a:gd name="connsiteY0" fmla="*/ 20069 h 398925"/>
              <a:gd name="connsiteX1" fmla="*/ 162432 w 398857"/>
              <a:gd name="connsiteY1" fmla="*/ 0 h 398925"/>
              <a:gd name="connsiteX2" fmla="*/ 193696 w 398857"/>
              <a:gd name="connsiteY2" fmla="*/ 11472 h 398925"/>
              <a:gd name="connsiteX3" fmla="*/ 199429 w 398857"/>
              <a:gd name="connsiteY3" fmla="*/ 17549 h 398925"/>
              <a:gd name="connsiteX4" fmla="*/ 205162 w 398857"/>
              <a:gd name="connsiteY4" fmla="*/ 11472 h 398925"/>
              <a:gd name="connsiteX5" fmla="*/ 236423 w 398857"/>
              <a:gd name="connsiteY5" fmla="*/ 0 h 398925"/>
              <a:gd name="connsiteX6" fmla="*/ 296309 w 398857"/>
              <a:gd name="connsiteY6" fmla="*/ 20069 h 398925"/>
              <a:gd name="connsiteX7" fmla="*/ 323308 w 398857"/>
              <a:gd name="connsiteY7" fmla="*/ 60736 h 398925"/>
              <a:gd name="connsiteX8" fmla="*/ 345168 w 398857"/>
              <a:gd name="connsiteY8" fmla="*/ 72050 h 398925"/>
              <a:gd name="connsiteX9" fmla="*/ 365882 w 398857"/>
              <a:gd name="connsiteY9" fmla="*/ 107447 h 398925"/>
              <a:gd name="connsiteX10" fmla="*/ 371769 w 398857"/>
              <a:gd name="connsiteY10" fmla="*/ 150975 h 398925"/>
              <a:gd name="connsiteX11" fmla="*/ 368227 w 398857"/>
              <a:gd name="connsiteY11" fmla="*/ 173458 h 398925"/>
              <a:gd name="connsiteX12" fmla="*/ 369538 w 398857"/>
              <a:gd name="connsiteY12" fmla="*/ 174049 h 398925"/>
              <a:gd name="connsiteX13" fmla="*/ 387388 w 398857"/>
              <a:gd name="connsiteY13" fmla="*/ 190225 h 398925"/>
              <a:gd name="connsiteX14" fmla="*/ 398857 w 398857"/>
              <a:gd name="connsiteY14" fmla="*/ 248661 h 398925"/>
              <a:gd name="connsiteX15" fmla="*/ 373667 w 398857"/>
              <a:gd name="connsiteY15" fmla="*/ 309219 h 398925"/>
              <a:gd name="connsiteX16" fmla="*/ 348331 w 398857"/>
              <a:gd name="connsiteY16" fmla="*/ 322981 h 398925"/>
              <a:gd name="connsiteX17" fmla="*/ 327993 w 398857"/>
              <a:gd name="connsiteY17" fmla="*/ 365629 h 398925"/>
              <a:gd name="connsiteX18" fmla="*/ 261001 w 398857"/>
              <a:gd name="connsiteY18" fmla="*/ 398925 h 398925"/>
              <a:gd name="connsiteX19" fmla="*/ 205623 w 398857"/>
              <a:gd name="connsiteY19" fmla="*/ 372763 h 398925"/>
              <a:gd name="connsiteX20" fmla="*/ 199429 w 398857"/>
              <a:gd name="connsiteY20" fmla="*/ 365663 h 398925"/>
              <a:gd name="connsiteX21" fmla="*/ 193233 w 398857"/>
              <a:gd name="connsiteY21" fmla="*/ 372763 h 398925"/>
              <a:gd name="connsiteX22" fmla="*/ 137855 w 398857"/>
              <a:gd name="connsiteY22" fmla="*/ 398925 h 398925"/>
              <a:gd name="connsiteX23" fmla="*/ 70864 w 398857"/>
              <a:gd name="connsiteY23" fmla="*/ 365629 h 398925"/>
              <a:gd name="connsiteX24" fmla="*/ 50527 w 398857"/>
              <a:gd name="connsiteY24" fmla="*/ 322981 h 398925"/>
              <a:gd name="connsiteX25" fmla="*/ 25191 w 398857"/>
              <a:gd name="connsiteY25" fmla="*/ 309219 h 398925"/>
              <a:gd name="connsiteX26" fmla="*/ 0 w 398857"/>
              <a:gd name="connsiteY26" fmla="*/ 248661 h 398925"/>
              <a:gd name="connsiteX27" fmla="*/ 11468 w 398857"/>
              <a:gd name="connsiteY27" fmla="*/ 190225 h 398925"/>
              <a:gd name="connsiteX28" fmla="*/ 29319 w 398857"/>
              <a:gd name="connsiteY28" fmla="*/ 174049 h 398925"/>
              <a:gd name="connsiteX29" fmla="*/ 30630 w 398857"/>
              <a:gd name="connsiteY29" fmla="*/ 173458 h 398925"/>
              <a:gd name="connsiteX30" fmla="*/ 27089 w 398857"/>
              <a:gd name="connsiteY30" fmla="*/ 150975 h 398925"/>
              <a:gd name="connsiteX31" fmla="*/ 32974 w 398857"/>
              <a:gd name="connsiteY31" fmla="*/ 107447 h 398925"/>
              <a:gd name="connsiteX32" fmla="*/ 53689 w 398857"/>
              <a:gd name="connsiteY32" fmla="*/ 72050 h 398925"/>
              <a:gd name="connsiteX33" fmla="*/ 75549 w 398857"/>
              <a:gd name="connsiteY33" fmla="*/ 60736 h 398925"/>
              <a:gd name="connsiteX34" fmla="*/ 102548 w 398857"/>
              <a:gd name="connsiteY34" fmla="*/ 20069 h 398925"/>
              <a:gd name="connsiteX35" fmla="*/ 120935 w 398857"/>
              <a:gd name="connsiteY35" fmla="*/ 43689 h 398925"/>
              <a:gd name="connsiteX36" fmla="*/ 103667 w 398857"/>
              <a:gd name="connsiteY36" fmla="*/ 76465 h 398925"/>
              <a:gd name="connsiteX37" fmla="*/ 97450 w 398857"/>
              <a:gd name="connsiteY37" fmla="*/ 88608 h 398925"/>
              <a:gd name="connsiteX38" fmla="*/ 83963 w 398857"/>
              <a:gd name="connsiteY38" fmla="*/ 90663 h 398925"/>
              <a:gd name="connsiteX39" fmla="*/ 74172 w 398857"/>
              <a:gd name="connsiteY39" fmla="*/ 93878 h 398925"/>
              <a:gd name="connsiteX40" fmla="*/ 61476 w 398857"/>
              <a:gd name="connsiteY40" fmla="*/ 116596 h 398925"/>
              <a:gd name="connsiteX41" fmla="*/ 56993 w 398857"/>
              <a:gd name="connsiteY41" fmla="*/ 149631 h 398925"/>
              <a:gd name="connsiteX42" fmla="*/ 64290 w 398857"/>
              <a:gd name="connsiteY42" fmla="*/ 176178 h 398925"/>
              <a:gd name="connsiteX43" fmla="*/ 65945 w 398857"/>
              <a:gd name="connsiteY43" fmla="*/ 179487 h 398925"/>
              <a:gd name="connsiteX44" fmla="*/ 87539 w 398857"/>
              <a:gd name="connsiteY44" fmla="*/ 179487 h 398925"/>
              <a:gd name="connsiteX45" fmla="*/ 144265 w 398857"/>
              <a:gd name="connsiteY45" fmla="*/ 232217 h 398925"/>
              <a:gd name="connsiteX46" fmla="*/ 169363 w 398857"/>
              <a:gd name="connsiteY46" fmla="*/ 269289 h 398925"/>
              <a:gd name="connsiteX47" fmla="*/ 129451 w 398857"/>
              <a:gd name="connsiteY47" fmla="*/ 309201 h 398925"/>
              <a:gd name="connsiteX48" fmla="*/ 89539 w 398857"/>
              <a:gd name="connsiteY48" fmla="*/ 269289 h 398925"/>
              <a:gd name="connsiteX49" fmla="*/ 114190 w 398857"/>
              <a:gd name="connsiteY49" fmla="*/ 232398 h 398925"/>
              <a:gd name="connsiteX50" fmla="*/ 87539 w 398857"/>
              <a:gd name="connsiteY50" fmla="*/ 209421 h 398925"/>
              <a:gd name="connsiteX51" fmla="*/ 35654 w 398857"/>
              <a:gd name="connsiteY51" fmla="*/ 209421 h 398925"/>
              <a:gd name="connsiteX52" fmla="*/ 35152 w 398857"/>
              <a:gd name="connsiteY52" fmla="*/ 209413 h 398925"/>
              <a:gd name="connsiteX53" fmla="*/ 29934 w 398857"/>
              <a:gd name="connsiteY53" fmla="*/ 248661 h 398925"/>
              <a:gd name="connsiteX54" fmla="*/ 44682 w 398857"/>
              <a:gd name="connsiteY54" fmla="*/ 286501 h 398925"/>
              <a:gd name="connsiteX55" fmla="*/ 64122 w 398857"/>
              <a:gd name="connsiteY55" fmla="*/ 295192 h 398925"/>
              <a:gd name="connsiteX56" fmla="*/ 79089 w 398857"/>
              <a:gd name="connsiteY56" fmla="*/ 310159 h 398925"/>
              <a:gd name="connsiteX57" fmla="*/ 94247 w 398857"/>
              <a:gd name="connsiteY57" fmla="*/ 346940 h 398925"/>
              <a:gd name="connsiteX58" fmla="*/ 137855 w 398857"/>
              <a:gd name="connsiteY58" fmla="*/ 368991 h 398925"/>
              <a:gd name="connsiteX59" fmla="*/ 171570 w 398857"/>
              <a:gd name="connsiteY59" fmla="*/ 352104 h 398925"/>
              <a:gd name="connsiteX60" fmla="*/ 181916 w 398857"/>
              <a:gd name="connsiteY60" fmla="*/ 338431 h 398925"/>
              <a:gd name="connsiteX61" fmla="*/ 184228 w 398857"/>
              <a:gd name="connsiteY61" fmla="*/ 333785 h 398925"/>
              <a:gd name="connsiteX62" fmla="*/ 184332 w 398857"/>
              <a:gd name="connsiteY62" fmla="*/ 333513 h 398925"/>
              <a:gd name="connsiteX63" fmla="*/ 184332 w 398857"/>
              <a:gd name="connsiteY63" fmla="*/ 284513 h 398925"/>
              <a:gd name="connsiteX64" fmla="*/ 184330 w 398857"/>
              <a:gd name="connsiteY64" fmla="*/ 284256 h 398925"/>
              <a:gd name="connsiteX65" fmla="*/ 184332 w 398857"/>
              <a:gd name="connsiteY65" fmla="*/ 283999 h 398925"/>
              <a:gd name="connsiteX66" fmla="*/ 184332 w 398857"/>
              <a:gd name="connsiteY66" fmla="*/ 144564 h 398925"/>
              <a:gd name="connsiteX67" fmla="*/ 166462 w 398857"/>
              <a:gd name="connsiteY67" fmla="*/ 144564 h 398925"/>
              <a:gd name="connsiteX68" fmla="*/ 129451 w 398857"/>
              <a:gd name="connsiteY68" fmla="*/ 169509 h 398925"/>
              <a:gd name="connsiteX69" fmla="*/ 89539 w 398857"/>
              <a:gd name="connsiteY69" fmla="*/ 129597 h 398925"/>
              <a:gd name="connsiteX70" fmla="*/ 129451 w 398857"/>
              <a:gd name="connsiteY70" fmla="*/ 89685 h 398925"/>
              <a:gd name="connsiteX71" fmla="*/ 166462 w 398857"/>
              <a:gd name="connsiteY71" fmla="*/ 114630 h 398925"/>
              <a:gd name="connsiteX72" fmla="*/ 184332 w 398857"/>
              <a:gd name="connsiteY72" fmla="*/ 114630 h 398925"/>
              <a:gd name="connsiteX73" fmla="*/ 184332 w 398857"/>
              <a:gd name="connsiteY73" fmla="*/ 64213 h 398925"/>
              <a:gd name="connsiteX74" fmla="*/ 184328 w 398857"/>
              <a:gd name="connsiteY74" fmla="*/ 63987 h 398925"/>
              <a:gd name="connsiteX75" fmla="*/ 184282 w 398857"/>
              <a:gd name="connsiteY75" fmla="*/ 62852 h 398925"/>
              <a:gd name="connsiteX76" fmla="*/ 183871 w 398857"/>
              <a:gd name="connsiteY76" fmla="*/ 58333 h 398925"/>
              <a:gd name="connsiteX77" fmla="*/ 180676 w 398857"/>
              <a:gd name="connsiteY77" fmla="*/ 44818 h 398925"/>
              <a:gd name="connsiteX78" fmla="*/ 173797 w 398857"/>
              <a:gd name="connsiteY78" fmla="*/ 33836 h 398925"/>
              <a:gd name="connsiteX79" fmla="*/ 162432 w 398857"/>
              <a:gd name="connsiteY79" fmla="*/ 29934 h 398925"/>
              <a:gd name="connsiteX80" fmla="*/ 120935 w 398857"/>
              <a:gd name="connsiteY80" fmla="*/ 43689 h 398925"/>
              <a:gd name="connsiteX81" fmla="*/ 214526 w 398857"/>
              <a:gd name="connsiteY81" fmla="*/ 299223 h 398925"/>
              <a:gd name="connsiteX82" fmla="*/ 214526 w 398857"/>
              <a:gd name="connsiteY82" fmla="*/ 333513 h 398925"/>
              <a:gd name="connsiteX83" fmla="*/ 214627 w 398857"/>
              <a:gd name="connsiteY83" fmla="*/ 333785 h 398925"/>
              <a:gd name="connsiteX84" fmla="*/ 216940 w 398857"/>
              <a:gd name="connsiteY84" fmla="*/ 338431 h 398925"/>
              <a:gd name="connsiteX85" fmla="*/ 227285 w 398857"/>
              <a:gd name="connsiteY85" fmla="*/ 352104 h 398925"/>
              <a:gd name="connsiteX86" fmla="*/ 261001 w 398857"/>
              <a:gd name="connsiteY86" fmla="*/ 368991 h 398925"/>
              <a:gd name="connsiteX87" fmla="*/ 304611 w 398857"/>
              <a:gd name="connsiteY87" fmla="*/ 346940 h 398925"/>
              <a:gd name="connsiteX88" fmla="*/ 319768 w 398857"/>
              <a:gd name="connsiteY88" fmla="*/ 310159 h 398925"/>
              <a:gd name="connsiteX89" fmla="*/ 334735 w 398857"/>
              <a:gd name="connsiteY89" fmla="*/ 295192 h 398925"/>
              <a:gd name="connsiteX90" fmla="*/ 354176 w 398857"/>
              <a:gd name="connsiteY90" fmla="*/ 286501 h 398925"/>
              <a:gd name="connsiteX91" fmla="*/ 368923 w 398857"/>
              <a:gd name="connsiteY91" fmla="*/ 248661 h 398925"/>
              <a:gd name="connsiteX92" fmla="*/ 361959 w 398857"/>
              <a:gd name="connsiteY92" fmla="*/ 206015 h 398925"/>
              <a:gd name="connsiteX93" fmla="*/ 356768 w 398857"/>
              <a:gd name="connsiteY93" fmla="*/ 201123 h 398925"/>
              <a:gd name="connsiteX94" fmla="*/ 347023 w 398857"/>
              <a:gd name="connsiteY94" fmla="*/ 199443 h 398925"/>
              <a:gd name="connsiteX95" fmla="*/ 333829 w 398857"/>
              <a:gd name="connsiteY95" fmla="*/ 191540 h 398925"/>
              <a:gd name="connsiteX96" fmla="*/ 334567 w 398857"/>
              <a:gd name="connsiteY96" fmla="*/ 176178 h 398925"/>
              <a:gd name="connsiteX97" fmla="*/ 341865 w 398857"/>
              <a:gd name="connsiteY97" fmla="*/ 149631 h 398925"/>
              <a:gd name="connsiteX98" fmla="*/ 337381 w 398857"/>
              <a:gd name="connsiteY98" fmla="*/ 116596 h 398925"/>
              <a:gd name="connsiteX99" fmla="*/ 324685 w 398857"/>
              <a:gd name="connsiteY99" fmla="*/ 93878 h 398925"/>
              <a:gd name="connsiteX100" fmla="*/ 314894 w 398857"/>
              <a:gd name="connsiteY100" fmla="*/ 90663 h 398925"/>
              <a:gd name="connsiteX101" fmla="*/ 301408 w 398857"/>
              <a:gd name="connsiteY101" fmla="*/ 88608 h 398925"/>
              <a:gd name="connsiteX102" fmla="*/ 295190 w 398857"/>
              <a:gd name="connsiteY102" fmla="*/ 76465 h 398925"/>
              <a:gd name="connsiteX103" fmla="*/ 277922 w 398857"/>
              <a:gd name="connsiteY103" fmla="*/ 43689 h 398925"/>
              <a:gd name="connsiteX104" fmla="*/ 236423 w 398857"/>
              <a:gd name="connsiteY104" fmla="*/ 29934 h 398925"/>
              <a:gd name="connsiteX105" fmla="*/ 225058 w 398857"/>
              <a:gd name="connsiteY105" fmla="*/ 33836 h 398925"/>
              <a:gd name="connsiteX106" fmla="*/ 218182 w 398857"/>
              <a:gd name="connsiteY106" fmla="*/ 44818 h 398925"/>
              <a:gd name="connsiteX107" fmla="*/ 214985 w 398857"/>
              <a:gd name="connsiteY107" fmla="*/ 58333 h 398925"/>
              <a:gd name="connsiteX108" fmla="*/ 214576 w 398857"/>
              <a:gd name="connsiteY108" fmla="*/ 62852 h 398925"/>
              <a:gd name="connsiteX109" fmla="*/ 214530 w 398857"/>
              <a:gd name="connsiteY109" fmla="*/ 63987 h 398925"/>
              <a:gd name="connsiteX110" fmla="*/ 214526 w 398857"/>
              <a:gd name="connsiteY110" fmla="*/ 64213 h 398925"/>
              <a:gd name="connsiteX111" fmla="*/ 214526 w 398857"/>
              <a:gd name="connsiteY111" fmla="*/ 269289 h 398925"/>
              <a:gd name="connsiteX112" fmla="*/ 227236 w 398857"/>
              <a:gd name="connsiteY112" fmla="*/ 269289 h 398925"/>
              <a:gd name="connsiteX113" fmla="*/ 254176 w 398857"/>
              <a:gd name="connsiteY113" fmla="*/ 242348 h 398925"/>
              <a:gd name="connsiteX114" fmla="*/ 254176 w 398857"/>
              <a:gd name="connsiteY114" fmla="*/ 206519 h 398925"/>
              <a:gd name="connsiteX115" fmla="*/ 229231 w 398857"/>
              <a:gd name="connsiteY115" fmla="*/ 169509 h 398925"/>
              <a:gd name="connsiteX116" fmla="*/ 269143 w 398857"/>
              <a:gd name="connsiteY116" fmla="*/ 129597 h 398925"/>
              <a:gd name="connsiteX117" fmla="*/ 309055 w 398857"/>
              <a:gd name="connsiteY117" fmla="*/ 169509 h 398925"/>
              <a:gd name="connsiteX118" fmla="*/ 284110 w 398857"/>
              <a:gd name="connsiteY118" fmla="*/ 206519 h 398925"/>
              <a:gd name="connsiteX119" fmla="*/ 284110 w 398857"/>
              <a:gd name="connsiteY119" fmla="*/ 242348 h 398925"/>
              <a:gd name="connsiteX120" fmla="*/ 227236 w 398857"/>
              <a:gd name="connsiteY120" fmla="*/ 299223 h 398925"/>
              <a:gd name="connsiteX121" fmla="*/ 214526 w 398857"/>
              <a:gd name="connsiteY121" fmla="*/ 299223 h 398925"/>
              <a:gd name="connsiteX122" fmla="*/ 129451 w 398857"/>
              <a:gd name="connsiteY122" fmla="*/ 119619 h 398925"/>
              <a:gd name="connsiteX123" fmla="*/ 119473 w 398857"/>
              <a:gd name="connsiteY123" fmla="*/ 129597 h 398925"/>
              <a:gd name="connsiteX124" fmla="*/ 129451 w 398857"/>
              <a:gd name="connsiteY124" fmla="*/ 139575 h 398925"/>
              <a:gd name="connsiteX125" fmla="*/ 139429 w 398857"/>
              <a:gd name="connsiteY125" fmla="*/ 129597 h 398925"/>
              <a:gd name="connsiteX126" fmla="*/ 129451 w 398857"/>
              <a:gd name="connsiteY126" fmla="*/ 119619 h 398925"/>
              <a:gd name="connsiteX127" fmla="*/ 119473 w 398857"/>
              <a:gd name="connsiteY127" fmla="*/ 269289 h 398925"/>
              <a:gd name="connsiteX128" fmla="*/ 129451 w 398857"/>
              <a:gd name="connsiteY128" fmla="*/ 279267 h 398925"/>
              <a:gd name="connsiteX129" fmla="*/ 139429 w 398857"/>
              <a:gd name="connsiteY129" fmla="*/ 269289 h 398925"/>
              <a:gd name="connsiteX130" fmla="*/ 129451 w 398857"/>
              <a:gd name="connsiteY130" fmla="*/ 259311 h 398925"/>
              <a:gd name="connsiteX131" fmla="*/ 119473 w 398857"/>
              <a:gd name="connsiteY131" fmla="*/ 269289 h 398925"/>
              <a:gd name="connsiteX132" fmla="*/ 259165 w 398857"/>
              <a:gd name="connsiteY132" fmla="*/ 169509 h 398925"/>
              <a:gd name="connsiteX133" fmla="*/ 269143 w 398857"/>
              <a:gd name="connsiteY133" fmla="*/ 179487 h 398925"/>
              <a:gd name="connsiteX134" fmla="*/ 279121 w 398857"/>
              <a:gd name="connsiteY134" fmla="*/ 169509 h 398925"/>
              <a:gd name="connsiteX135" fmla="*/ 269143 w 398857"/>
              <a:gd name="connsiteY135" fmla="*/ 159531 h 398925"/>
              <a:gd name="connsiteX136" fmla="*/ 259165 w 398857"/>
              <a:gd name="connsiteY136" fmla="*/ 169509 h 3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98857" h="398925">
                <a:moveTo>
                  <a:pt x="102548" y="20069"/>
                </a:moveTo>
                <a:cubicBezTo>
                  <a:pt x="119144" y="7149"/>
                  <a:pt x="140855" y="0"/>
                  <a:pt x="162432" y="0"/>
                </a:cubicBezTo>
                <a:cubicBezTo>
                  <a:pt x="175332" y="0"/>
                  <a:pt x="185781" y="4432"/>
                  <a:pt x="193696" y="11472"/>
                </a:cubicBezTo>
                <a:cubicBezTo>
                  <a:pt x="195835" y="13377"/>
                  <a:pt x="197739" y="15424"/>
                  <a:pt x="199429" y="17549"/>
                </a:cubicBezTo>
                <a:cubicBezTo>
                  <a:pt x="201119" y="15424"/>
                  <a:pt x="203021" y="13377"/>
                  <a:pt x="205162" y="11472"/>
                </a:cubicBezTo>
                <a:cubicBezTo>
                  <a:pt x="213075" y="4432"/>
                  <a:pt x="223524" y="0"/>
                  <a:pt x="236423" y="0"/>
                </a:cubicBezTo>
                <a:cubicBezTo>
                  <a:pt x="258002" y="0"/>
                  <a:pt x="279714" y="7149"/>
                  <a:pt x="296309" y="20069"/>
                </a:cubicBezTo>
                <a:cubicBezTo>
                  <a:pt x="309221" y="30120"/>
                  <a:pt x="319343" y="43976"/>
                  <a:pt x="323308" y="60736"/>
                </a:cubicBezTo>
                <a:cubicBezTo>
                  <a:pt x="331693" y="62123"/>
                  <a:pt x="339143" y="66397"/>
                  <a:pt x="345168" y="72050"/>
                </a:cubicBezTo>
                <a:cubicBezTo>
                  <a:pt x="354762" y="81053"/>
                  <a:pt x="361585" y="94060"/>
                  <a:pt x="365882" y="107447"/>
                </a:cubicBezTo>
                <a:cubicBezTo>
                  <a:pt x="370244" y="121036"/>
                  <a:pt x="372427" y="136312"/>
                  <a:pt x="371769" y="150975"/>
                </a:cubicBezTo>
                <a:cubicBezTo>
                  <a:pt x="371432" y="158482"/>
                  <a:pt x="370332" y="166133"/>
                  <a:pt x="368227" y="173458"/>
                </a:cubicBezTo>
                <a:cubicBezTo>
                  <a:pt x="368666" y="173648"/>
                  <a:pt x="369103" y="173846"/>
                  <a:pt x="369538" y="174049"/>
                </a:cubicBezTo>
                <a:cubicBezTo>
                  <a:pt x="376926" y="177533"/>
                  <a:pt x="382896" y="182987"/>
                  <a:pt x="387388" y="190225"/>
                </a:cubicBezTo>
                <a:cubicBezTo>
                  <a:pt x="395872" y="203889"/>
                  <a:pt x="398857" y="223578"/>
                  <a:pt x="398857" y="248661"/>
                </a:cubicBezTo>
                <a:cubicBezTo>
                  <a:pt x="398857" y="277487"/>
                  <a:pt x="387839" y="297062"/>
                  <a:pt x="373667" y="309219"/>
                </a:cubicBezTo>
                <a:cubicBezTo>
                  <a:pt x="365443" y="316273"/>
                  <a:pt x="356367" y="320646"/>
                  <a:pt x="348331" y="322981"/>
                </a:cubicBezTo>
                <a:cubicBezTo>
                  <a:pt x="345547" y="336802"/>
                  <a:pt x="338584" y="352378"/>
                  <a:pt x="327993" y="365629"/>
                </a:cubicBezTo>
                <a:cubicBezTo>
                  <a:pt x="313569" y="383675"/>
                  <a:pt x="291149" y="398925"/>
                  <a:pt x="261001" y="398925"/>
                </a:cubicBezTo>
                <a:cubicBezTo>
                  <a:pt x="236848" y="398925"/>
                  <a:pt x="217836" y="385569"/>
                  <a:pt x="205623" y="372763"/>
                </a:cubicBezTo>
                <a:cubicBezTo>
                  <a:pt x="203390" y="370420"/>
                  <a:pt x="201321" y="368035"/>
                  <a:pt x="199429" y="365663"/>
                </a:cubicBezTo>
                <a:cubicBezTo>
                  <a:pt x="197535" y="368035"/>
                  <a:pt x="195468" y="370420"/>
                  <a:pt x="193233" y="372763"/>
                </a:cubicBezTo>
                <a:cubicBezTo>
                  <a:pt x="181019" y="385569"/>
                  <a:pt x="162007" y="398925"/>
                  <a:pt x="137855" y="398925"/>
                </a:cubicBezTo>
                <a:cubicBezTo>
                  <a:pt x="107708" y="398925"/>
                  <a:pt x="85288" y="383675"/>
                  <a:pt x="70864" y="365629"/>
                </a:cubicBezTo>
                <a:cubicBezTo>
                  <a:pt x="60273" y="352378"/>
                  <a:pt x="53310" y="336802"/>
                  <a:pt x="50527" y="322981"/>
                </a:cubicBezTo>
                <a:cubicBezTo>
                  <a:pt x="42490" y="320646"/>
                  <a:pt x="33414" y="316273"/>
                  <a:pt x="25191" y="309219"/>
                </a:cubicBezTo>
                <a:cubicBezTo>
                  <a:pt x="11019" y="297062"/>
                  <a:pt x="0" y="277487"/>
                  <a:pt x="0" y="248661"/>
                </a:cubicBezTo>
                <a:cubicBezTo>
                  <a:pt x="0" y="223578"/>
                  <a:pt x="2985" y="203889"/>
                  <a:pt x="11468" y="190225"/>
                </a:cubicBezTo>
                <a:cubicBezTo>
                  <a:pt x="15961" y="182987"/>
                  <a:pt x="21932" y="177533"/>
                  <a:pt x="29319" y="174049"/>
                </a:cubicBezTo>
                <a:cubicBezTo>
                  <a:pt x="29754" y="173846"/>
                  <a:pt x="30191" y="173648"/>
                  <a:pt x="30630" y="173458"/>
                </a:cubicBezTo>
                <a:cubicBezTo>
                  <a:pt x="28525" y="166133"/>
                  <a:pt x="27426" y="158482"/>
                  <a:pt x="27089" y="150975"/>
                </a:cubicBezTo>
                <a:cubicBezTo>
                  <a:pt x="26430" y="136312"/>
                  <a:pt x="28613" y="121036"/>
                  <a:pt x="32974" y="107447"/>
                </a:cubicBezTo>
                <a:cubicBezTo>
                  <a:pt x="37271" y="94060"/>
                  <a:pt x="44094" y="81053"/>
                  <a:pt x="53689" y="72050"/>
                </a:cubicBezTo>
                <a:cubicBezTo>
                  <a:pt x="59713" y="66397"/>
                  <a:pt x="67165" y="62123"/>
                  <a:pt x="75549" y="60736"/>
                </a:cubicBezTo>
                <a:cubicBezTo>
                  <a:pt x="79515" y="43976"/>
                  <a:pt x="89635" y="30120"/>
                  <a:pt x="102548" y="20069"/>
                </a:cubicBezTo>
                <a:close/>
                <a:moveTo>
                  <a:pt x="120935" y="43689"/>
                </a:moveTo>
                <a:cubicBezTo>
                  <a:pt x="110044" y="52168"/>
                  <a:pt x="103667" y="63462"/>
                  <a:pt x="103667" y="76465"/>
                </a:cubicBezTo>
                <a:cubicBezTo>
                  <a:pt x="103667" y="81277"/>
                  <a:pt x="101354" y="85796"/>
                  <a:pt x="97450" y="88608"/>
                </a:cubicBezTo>
                <a:cubicBezTo>
                  <a:pt x="93546" y="91421"/>
                  <a:pt x="88528" y="92186"/>
                  <a:pt x="83963" y="90663"/>
                </a:cubicBezTo>
                <a:cubicBezTo>
                  <a:pt x="81221" y="89748"/>
                  <a:pt x="78335" y="89971"/>
                  <a:pt x="74172" y="93878"/>
                </a:cubicBezTo>
                <a:cubicBezTo>
                  <a:pt x="69557" y="98209"/>
                  <a:pt x="64859" y="106055"/>
                  <a:pt x="61476" y="116596"/>
                </a:cubicBezTo>
                <a:cubicBezTo>
                  <a:pt x="58157" y="126935"/>
                  <a:pt x="56500" y="138661"/>
                  <a:pt x="56993" y="149631"/>
                </a:cubicBezTo>
                <a:cubicBezTo>
                  <a:pt x="57492" y="160738"/>
                  <a:pt x="60133" y="169938"/>
                  <a:pt x="64290" y="176178"/>
                </a:cubicBezTo>
                <a:cubicBezTo>
                  <a:pt x="64986" y="177224"/>
                  <a:pt x="65538" y="178336"/>
                  <a:pt x="65945" y="179487"/>
                </a:cubicBezTo>
                <a:lnTo>
                  <a:pt x="87539" y="179487"/>
                </a:lnTo>
                <a:cubicBezTo>
                  <a:pt x="117556" y="179487"/>
                  <a:pt x="142142" y="202742"/>
                  <a:pt x="144265" y="232217"/>
                </a:cubicBezTo>
                <a:cubicBezTo>
                  <a:pt x="158973" y="238100"/>
                  <a:pt x="169363" y="252480"/>
                  <a:pt x="169363" y="269289"/>
                </a:cubicBezTo>
                <a:cubicBezTo>
                  <a:pt x="169363" y="291332"/>
                  <a:pt x="151494" y="309201"/>
                  <a:pt x="129451" y="309201"/>
                </a:cubicBezTo>
                <a:cubicBezTo>
                  <a:pt x="107408" y="309201"/>
                  <a:pt x="89539" y="291332"/>
                  <a:pt x="89539" y="269289"/>
                </a:cubicBezTo>
                <a:cubicBezTo>
                  <a:pt x="89539" y="252652"/>
                  <a:pt x="99719" y="238391"/>
                  <a:pt x="114190" y="232398"/>
                </a:cubicBezTo>
                <a:cubicBezTo>
                  <a:pt x="112274" y="219399"/>
                  <a:pt x="101072" y="209421"/>
                  <a:pt x="87539" y="209421"/>
                </a:cubicBezTo>
                <a:lnTo>
                  <a:pt x="35654" y="209421"/>
                </a:lnTo>
                <a:cubicBezTo>
                  <a:pt x="35486" y="209421"/>
                  <a:pt x="35319" y="209419"/>
                  <a:pt x="35152" y="209413"/>
                </a:cubicBezTo>
                <a:cubicBezTo>
                  <a:pt x="32174" y="216358"/>
                  <a:pt x="29934" y="228359"/>
                  <a:pt x="29934" y="248661"/>
                </a:cubicBezTo>
                <a:cubicBezTo>
                  <a:pt x="29934" y="269034"/>
                  <a:pt x="37349" y="280209"/>
                  <a:pt x="44682" y="286501"/>
                </a:cubicBezTo>
                <a:cubicBezTo>
                  <a:pt x="52729" y="293404"/>
                  <a:pt x="61563" y="295192"/>
                  <a:pt x="64122" y="295192"/>
                </a:cubicBezTo>
                <a:cubicBezTo>
                  <a:pt x="72388" y="295192"/>
                  <a:pt x="79089" y="301893"/>
                  <a:pt x="79089" y="310159"/>
                </a:cubicBezTo>
                <a:cubicBezTo>
                  <a:pt x="79089" y="318523"/>
                  <a:pt x="83715" y="333763"/>
                  <a:pt x="94247" y="346940"/>
                </a:cubicBezTo>
                <a:cubicBezTo>
                  <a:pt x="104400" y="359642"/>
                  <a:pt x="118847" y="368991"/>
                  <a:pt x="137855" y="368991"/>
                </a:cubicBezTo>
                <a:cubicBezTo>
                  <a:pt x="150569" y="368991"/>
                  <a:pt x="162279" y="361847"/>
                  <a:pt x="171570" y="352104"/>
                </a:cubicBezTo>
                <a:cubicBezTo>
                  <a:pt x="176096" y="347359"/>
                  <a:pt x="179611" y="342430"/>
                  <a:pt x="181916" y="338431"/>
                </a:cubicBezTo>
                <a:cubicBezTo>
                  <a:pt x="183071" y="336427"/>
                  <a:pt x="183817" y="334839"/>
                  <a:pt x="184228" y="333785"/>
                </a:cubicBezTo>
                <a:lnTo>
                  <a:pt x="184332" y="333513"/>
                </a:lnTo>
                <a:lnTo>
                  <a:pt x="184332" y="284513"/>
                </a:lnTo>
                <a:cubicBezTo>
                  <a:pt x="184330" y="284428"/>
                  <a:pt x="184330" y="284342"/>
                  <a:pt x="184330" y="284256"/>
                </a:cubicBezTo>
                <a:cubicBezTo>
                  <a:pt x="184330" y="284170"/>
                  <a:pt x="184330" y="284084"/>
                  <a:pt x="184332" y="283999"/>
                </a:cubicBezTo>
                <a:lnTo>
                  <a:pt x="184332" y="144564"/>
                </a:lnTo>
                <a:lnTo>
                  <a:pt x="166462" y="144564"/>
                </a:lnTo>
                <a:cubicBezTo>
                  <a:pt x="160541" y="159191"/>
                  <a:pt x="146201" y="169509"/>
                  <a:pt x="129451" y="169509"/>
                </a:cubicBezTo>
                <a:cubicBezTo>
                  <a:pt x="107408" y="169509"/>
                  <a:pt x="89539" y="151640"/>
                  <a:pt x="89539" y="129597"/>
                </a:cubicBezTo>
                <a:cubicBezTo>
                  <a:pt x="89539" y="107554"/>
                  <a:pt x="107408" y="89685"/>
                  <a:pt x="129451" y="89685"/>
                </a:cubicBezTo>
                <a:cubicBezTo>
                  <a:pt x="146201" y="89685"/>
                  <a:pt x="160541" y="100003"/>
                  <a:pt x="166462" y="114630"/>
                </a:cubicBezTo>
                <a:lnTo>
                  <a:pt x="184332" y="114630"/>
                </a:lnTo>
                <a:lnTo>
                  <a:pt x="184332" y="64213"/>
                </a:lnTo>
                <a:lnTo>
                  <a:pt x="184328" y="63987"/>
                </a:lnTo>
                <a:cubicBezTo>
                  <a:pt x="184322" y="63759"/>
                  <a:pt x="184310" y="63373"/>
                  <a:pt x="184282" y="62852"/>
                </a:cubicBezTo>
                <a:cubicBezTo>
                  <a:pt x="184226" y="61805"/>
                  <a:pt x="184109" y="60239"/>
                  <a:pt x="183871" y="58333"/>
                </a:cubicBezTo>
                <a:cubicBezTo>
                  <a:pt x="183386" y="54444"/>
                  <a:pt x="182438" y="49524"/>
                  <a:pt x="180676" y="44818"/>
                </a:cubicBezTo>
                <a:cubicBezTo>
                  <a:pt x="178888" y="40049"/>
                  <a:pt x="176563" y="36297"/>
                  <a:pt x="173797" y="33836"/>
                </a:cubicBezTo>
                <a:cubicBezTo>
                  <a:pt x="171343" y="31652"/>
                  <a:pt x="167966" y="29934"/>
                  <a:pt x="162432" y="29934"/>
                </a:cubicBezTo>
                <a:cubicBezTo>
                  <a:pt x="147144" y="29934"/>
                  <a:pt x="131989" y="35085"/>
                  <a:pt x="120935" y="43689"/>
                </a:cubicBezTo>
                <a:close/>
                <a:moveTo>
                  <a:pt x="214526" y="299223"/>
                </a:moveTo>
                <a:lnTo>
                  <a:pt x="214526" y="333513"/>
                </a:lnTo>
                <a:lnTo>
                  <a:pt x="214627" y="333785"/>
                </a:lnTo>
                <a:cubicBezTo>
                  <a:pt x="215040" y="334839"/>
                  <a:pt x="215787" y="336427"/>
                  <a:pt x="216940" y="338431"/>
                </a:cubicBezTo>
                <a:cubicBezTo>
                  <a:pt x="219245" y="342430"/>
                  <a:pt x="222759" y="347359"/>
                  <a:pt x="227285" y="352104"/>
                </a:cubicBezTo>
                <a:cubicBezTo>
                  <a:pt x="236579" y="361847"/>
                  <a:pt x="248289" y="368991"/>
                  <a:pt x="261001" y="368991"/>
                </a:cubicBezTo>
                <a:cubicBezTo>
                  <a:pt x="280009" y="368991"/>
                  <a:pt x="294457" y="359642"/>
                  <a:pt x="304611" y="346940"/>
                </a:cubicBezTo>
                <a:cubicBezTo>
                  <a:pt x="315142" y="333763"/>
                  <a:pt x="319768" y="318523"/>
                  <a:pt x="319768" y="310159"/>
                </a:cubicBezTo>
                <a:cubicBezTo>
                  <a:pt x="319768" y="301893"/>
                  <a:pt x="326469" y="295192"/>
                  <a:pt x="334735" y="295192"/>
                </a:cubicBezTo>
                <a:cubicBezTo>
                  <a:pt x="337295" y="295192"/>
                  <a:pt x="346127" y="293404"/>
                  <a:pt x="354176" y="286501"/>
                </a:cubicBezTo>
                <a:cubicBezTo>
                  <a:pt x="361508" y="280209"/>
                  <a:pt x="368923" y="269034"/>
                  <a:pt x="368923" y="248661"/>
                </a:cubicBezTo>
                <a:cubicBezTo>
                  <a:pt x="368923" y="224546"/>
                  <a:pt x="365762" y="212143"/>
                  <a:pt x="361959" y="206015"/>
                </a:cubicBezTo>
                <a:cubicBezTo>
                  <a:pt x="360306" y="203354"/>
                  <a:pt x="358598" y="201985"/>
                  <a:pt x="356768" y="201123"/>
                </a:cubicBezTo>
                <a:cubicBezTo>
                  <a:pt x="354742" y="200167"/>
                  <a:pt x="351717" y="199443"/>
                  <a:pt x="347023" y="199443"/>
                </a:cubicBezTo>
                <a:cubicBezTo>
                  <a:pt x="341506" y="199443"/>
                  <a:pt x="336435" y="196406"/>
                  <a:pt x="333829" y="191540"/>
                </a:cubicBezTo>
                <a:cubicBezTo>
                  <a:pt x="331224" y="186675"/>
                  <a:pt x="331508" y="180772"/>
                  <a:pt x="334567" y="176178"/>
                </a:cubicBezTo>
                <a:cubicBezTo>
                  <a:pt x="338724" y="169938"/>
                  <a:pt x="341366" y="160738"/>
                  <a:pt x="341865" y="149631"/>
                </a:cubicBezTo>
                <a:cubicBezTo>
                  <a:pt x="342358" y="138661"/>
                  <a:pt x="340699" y="126935"/>
                  <a:pt x="337381" y="116596"/>
                </a:cubicBezTo>
                <a:cubicBezTo>
                  <a:pt x="333998" y="106055"/>
                  <a:pt x="329301" y="98209"/>
                  <a:pt x="324685" y="93878"/>
                </a:cubicBezTo>
                <a:cubicBezTo>
                  <a:pt x="320522" y="89971"/>
                  <a:pt x="317636" y="89748"/>
                  <a:pt x="314894" y="90663"/>
                </a:cubicBezTo>
                <a:cubicBezTo>
                  <a:pt x="310330" y="92186"/>
                  <a:pt x="305311" y="91421"/>
                  <a:pt x="301408" y="88608"/>
                </a:cubicBezTo>
                <a:cubicBezTo>
                  <a:pt x="297503" y="85796"/>
                  <a:pt x="295190" y="81277"/>
                  <a:pt x="295190" y="76465"/>
                </a:cubicBezTo>
                <a:cubicBezTo>
                  <a:pt x="295190" y="63462"/>
                  <a:pt x="288812" y="52168"/>
                  <a:pt x="277922" y="43689"/>
                </a:cubicBezTo>
                <a:cubicBezTo>
                  <a:pt x="266868" y="35085"/>
                  <a:pt x="251714" y="29934"/>
                  <a:pt x="236423" y="29934"/>
                </a:cubicBezTo>
                <a:cubicBezTo>
                  <a:pt x="230892" y="29934"/>
                  <a:pt x="227515" y="31652"/>
                  <a:pt x="225058" y="33836"/>
                </a:cubicBezTo>
                <a:cubicBezTo>
                  <a:pt x="222294" y="36297"/>
                  <a:pt x="219968" y="40049"/>
                  <a:pt x="218182" y="44818"/>
                </a:cubicBezTo>
                <a:cubicBezTo>
                  <a:pt x="216419" y="49524"/>
                  <a:pt x="215472" y="54444"/>
                  <a:pt x="214985" y="58333"/>
                </a:cubicBezTo>
                <a:cubicBezTo>
                  <a:pt x="214747" y="60239"/>
                  <a:pt x="214631" y="61805"/>
                  <a:pt x="214576" y="62852"/>
                </a:cubicBezTo>
                <a:cubicBezTo>
                  <a:pt x="214548" y="63373"/>
                  <a:pt x="214536" y="63759"/>
                  <a:pt x="214530" y="63987"/>
                </a:cubicBezTo>
                <a:lnTo>
                  <a:pt x="214526" y="64213"/>
                </a:lnTo>
                <a:lnTo>
                  <a:pt x="214526" y="269289"/>
                </a:lnTo>
                <a:lnTo>
                  <a:pt x="227236" y="269289"/>
                </a:lnTo>
                <a:cubicBezTo>
                  <a:pt x="242115" y="269289"/>
                  <a:pt x="254176" y="257228"/>
                  <a:pt x="254176" y="242348"/>
                </a:cubicBezTo>
                <a:lnTo>
                  <a:pt x="254176" y="206519"/>
                </a:lnTo>
                <a:cubicBezTo>
                  <a:pt x="239548" y="200599"/>
                  <a:pt x="229231" y="186258"/>
                  <a:pt x="229231" y="169509"/>
                </a:cubicBezTo>
                <a:cubicBezTo>
                  <a:pt x="229231" y="147466"/>
                  <a:pt x="247100" y="129597"/>
                  <a:pt x="269143" y="129597"/>
                </a:cubicBezTo>
                <a:cubicBezTo>
                  <a:pt x="291187" y="129597"/>
                  <a:pt x="309055" y="147466"/>
                  <a:pt x="309055" y="169509"/>
                </a:cubicBezTo>
                <a:cubicBezTo>
                  <a:pt x="309055" y="186258"/>
                  <a:pt x="298736" y="200599"/>
                  <a:pt x="284110" y="206519"/>
                </a:cubicBezTo>
                <a:lnTo>
                  <a:pt x="284110" y="242348"/>
                </a:lnTo>
                <a:cubicBezTo>
                  <a:pt x="284110" y="273759"/>
                  <a:pt x="258646" y="299223"/>
                  <a:pt x="227236" y="299223"/>
                </a:cubicBezTo>
                <a:lnTo>
                  <a:pt x="214526" y="299223"/>
                </a:lnTo>
                <a:close/>
                <a:moveTo>
                  <a:pt x="129451" y="119619"/>
                </a:moveTo>
                <a:cubicBezTo>
                  <a:pt x="123940" y="119619"/>
                  <a:pt x="119473" y="124086"/>
                  <a:pt x="119473" y="129597"/>
                </a:cubicBezTo>
                <a:cubicBezTo>
                  <a:pt x="119473" y="135108"/>
                  <a:pt x="123940" y="139575"/>
                  <a:pt x="129451" y="139575"/>
                </a:cubicBezTo>
                <a:cubicBezTo>
                  <a:pt x="134962" y="139575"/>
                  <a:pt x="139429" y="135108"/>
                  <a:pt x="139429" y="129597"/>
                </a:cubicBezTo>
                <a:cubicBezTo>
                  <a:pt x="139429" y="124086"/>
                  <a:pt x="134962" y="119619"/>
                  <a:pt x="129451" y="119619"/>
                </a:cubicBezTo>
                <a:close/>
                <a:moveTo>
                  <a:pt x="119473" y="269289"/>
                </a:moveTo>
                <a:cubicBezTo>
                  <a:pt x="119473" y="274799"/>
                  <a:pt x="123940" y="279267"/>
                  <a:pt x="129451" y="279267"/>
                </a:cubicBezTo>
                <a:cubicBezTo>
                  <a:pt x="134962" y="279267"/>
                  <a:pt x="139429" y="274799"/>
                  <a:pt x="139429" y="269289"/>
                </a:cubicBezTo>
                <a:cubicBezTo>
                  <a:pt x="139429" y="263779"/>
                  <a:pt x="134962" y="259311"/>
                  <a:pt x="129451" y="259311"/>
                </a:cubicBezTo>
                <a:cubicBezTo>
                  <a:pt x="123940" y="259311"/>
                  <a:pt x="119473" y="263779"/>
                  <a:pt x="119473" y="269289"/>
                </a:cubicBezTo>
                <a:close/>
                <a:moveTo>
                  <a:pt x="259165" y="169509"/>
                </a:moveTo>
                <a:cubicBezTo>
                  <a:pt x="259165" y="175019"/>
                  <a:pt x="263631" y="179487"/>
                  <a:pt x="269143" y="179487"/>
                </a:cubicBezTo>
                <a:cubicBezTo>
                  <a:pt x="274653" y="179487"/>
                  <a:pt x="279121" y="175019"/>
                  <a:pt x="279121" y="169509"/>
                </a:cubicBezTo>
                <a:cubicBezTo>
                  <a:pt x="279121" y="163999"/>
                  <a:pt x="274653" y="159531"/>
                  <a:pt x="269143" y="159531"/>
                </a:cubicBezTo>
                <a:cubicBezTo>
                  <a:pt x="263631" y="159531"/>
                  <a:pt x="259165" y="163999"/>
                  <a:pt x="259165" y="169509"/>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30" name="Content Placeholder 4">
            <a:extLst>
              <a:ext uri="{FF2B5EF4-FFF2-40B4-BE49-F238E27FC236}">
                <a16:creationId xmlns:a16="http://schemas.microsoft.com/office/drawing/2014/main" id="{43460F51-6EF9-95BB-2180-B6E14659BDDA}"/>
              </a:ext>
            </a:extLst>
          </p:cNvPr>
          <p:cNvSpPr txBox="1">
            <a:spLocks/>
          </p:cNvSpPr>
          <p:nvPr/>
        </p:nvSpPr>
        <p:spPr>
          <a:xfrm>
            <a:off x="5829299" y="4762053"/>
            <a:ext cx="5482183" cy="369332"/>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spcAft>
                <a:spcPts val="400"/>
              </a:spcAft>
              <a:buSzPct val="100000"/>
              <a:buNone/>
              <a:defRPr/>
            </a:pPr>
            <a:r>
              <a:rPr lang="en-US" sz="2400" dirty="0">
                <a:latin typeface="+mj-lt"/>
              </a:rPr>
              <a:t>Remember AI usage guidelines</a:t>
            </a:r>
          </a:p>
        </p:txBody>
      </p:sp>
    </p:spTree>
    <p:custDataLst>
      <p:tags r:id="rId1"/>
    </p:custDataLst>
    <p:extLst>
      <p:ext uri="{BB962C8B-B14F-4D97-AF65-F5344CB8AC3E}">
        <p14:creationId xmlns:p14="http://schemas.microsoft.com/office/powerpoint/2010/main" val="398344370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AC2B8D-2AF2-37ED-572A-1D3605BC6AE7}"/>
              </a:ext>
              <a:ext uri="{C183D7F6-B498-43B3-948B-1728B52AA6E4}">
                <adec:decorative xmlns:adec="http://schemas.microsoft.com/office/drawing/2017/decorative" val="1"/>
              </a:ext>
            </a:extLst>
          </p:cNvPr>
          <p:cNvGrpSpPr/>
          <p:nvPr/>
        </p:nvGrpSpPr>
        <p:grpSpPr>
          <a:xfrm>
            <a:off x="1" y="1358900"/>
            <a:ext cx="11163569" cy="4140200"/>
            <a:chOff x="1" y="1358900"/>
            <a:chExt cx="11163569" cy="4140200"/>
          </a:xfrm>
        </p:grpSpPr>
        <p:sp>
          <p:nvSpPr>
            <p:cNvPr id="737" name="Rectangle 736">
              <a:extLst>
                <a:ext uri="{FF2B5EF4-FFF2-40B4-BE49-F238E27FC236}">
                  <a16:creationId xmlns:a16="http://schemas.microsoft.com/office/drawing/2014/main" id="{8EF35333-F777-79BE-6D47-42E6E6754B85}"/>
                </a:ext>
                <a:ext uri="{C183D7F6-B498-43B3-948B-1728B52AA6E4}">
                  <adec:decorative xmlns:adec="http://schemas.microsoft.com/office/drawing/2017/decorative" val="1"/>
                </a:ext>
              </a:extLst>
            </p:cNvPr>
            <p:cNvSpPr/>
            <p:nvPr/>
          </p:nvSpPr>
          <p:spPr bwMode="auto">
            <a:xfrm rot="16200000">
              <a:off x="382815" y="976086"/>
              <a:ext cx="4140200" cy="4905828"/>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689" name="Flowchart: Manual Operation 688">
              <a:extLst>
                <a:ext uri="{FF2B5EF4-FFF2-40B4-BE49-F238E27FC236}">
                  <a16:creationId xmlns:a16="http://schemas.microsoft.com/office/drawing/2014/main" id="{8291016B-5871-50DF-BA5C-4E428EDFE5F0}"/>
                </a:ext>
                <a:ext uri="{C183D7F6-B498-43B3-948B-1728B52AA6E4}">
                  <adec:decorative xmlns:adec="http://schemas.microsoft.com/office/drawing/2017/decorative" val="1"/>
                </a:ext>
              </a:extLst>
            </p:cNvPr>
            <p:cNvSpPr/>
            <p:nvPr/>
          </p:nvSpPr>
          <p:spPr bwMode="auto">
            <a:xfrm rot="16200000">
              <a:off x="3802292" y="2462438"/>
              <a:ext cx="4140200" cy="1933123"/>
            </a:xfrm>
            <a:prstGeom prst="flowChartManualOperation">
              <a:avLst/>
            </a:prstGeom>
            <a:gradFill flip="none" rotWithShape="1">
              <a:gsLst>
                <a:gs pos="12000">
                  <a:schemeClr val="bg1">
                    <a:alpha val="0"/>
                  </a:schemeClr>
                </a:gs>
                <a:gs pos="86000">
                  <a:schemeClr val="bg1">
                    <a:alpha val="29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92" name="Rectangle: Rounded Corners 691">
              <a:extLst>
                <a:ext uri="{FF2B5EF4-FFF2-40B4-BE49-F238E27FC236}">
                  <a16:creationId xmlns:a16="http://schemas.microsoft.com/office/drawing/2014/main" id="{09E5E9FF-B58D-B2C9-AD7E-5D4B00E42D42}"/>
                </a:ext>
              </a:extLst>
            </p:cNvPr>
            <p:cNvSpPr/>
            <p:nvPr/>
          </p:nvSpPr>
          <p:spPr bwMode="auto">
            <a:xfrm>
              <a:off x="6838950" y="2182115"/>
              <a:ext cx="4324620" cy="2493770"/>
            </a:xfrm>
            <a:prstGeom prst="roundRect">
              <a:avLst>
                <a:gd name="adj" fmla="val 0"/>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grpSp>
      <p:sp>
        <p:nvSpPr>
          <p:cNvPr id="2" name="Title 1"/>
          <p:cNvSpPr>
            <a:spLocks noGrp="1"/>
          </p:cNvSpPr>
          <p:nvPr>
            <p:ph type="title"/>
          </p:nvPr>
        </p:nvSpPr>
        <p:spPr>
          <a:xfrm>
            <a:off x="588964" y="2256650"/>
            <a:ext cx="4757040" cy="553998"/>
          </a:xfrm>
        </p:spPr>
        <p:txBody>
          <a:bodyPr wrap="square" lIns="0" tIns="0" rIns="0" bIns="0">
            <a:spAutoFit/>
          </a:bodyPr>
          <a:lstStyle/>
          <a:p>
            <a:r>
              <a:rPr lang="en-US" sz="3600"/>
              <a:t>Responsible AI</a:t>
            </a:r>
          </a:p>
        </p:txBody>
      </p:sp>
      <p:pic>
        <p:nvPicPr>
          <p:cNvPr id="735" name="Picture 7" descr="Browser window and cog in purple and green color">
            <a:extLst>
              <a:ext uri="{FF2B5EF4-FFF2-40B4-BE49-F238E27FC236}">
                <a16:creationId xmlns:a16="http://schemas.microsoft.com/office/drawing/2014/main" id="{033DDA0B-99A2-2746-FB65-C4821B542AEC}"/>
              </a:ext>
            </a:extLst>
          </p:cNvPr>
          <p:cNvPicPr>
            <a:picLocks noChangeAspect="1"/>
          </p:cNvPicPr>
          <p:nvPr/>
        </p:nvPicPr>
        <p:blipFill>
          <a:blip r:embed="rId4"/>
          <a:stretch>
            <a:fillRect/>
          </a:stretch>
        </p:blipFill>
        <p:spPr>
          <a:xfrm>
            <a:off x="588963" y="3314700"/>
            <a:ext cx="1791887" cy="1791887"/>
          </a:xfrm>
          <a:prstGeom prst="rect">
            <a:avLst/>
          </a:prstGeom>
        </p:spPr>
      </p:pic>
      <p:sp>
        <p:nvSpPr>
          <p:cNvPr id="693" name="Rectangle 692">
            <a:extLst>
              <a:ext uri="{FF2B5EF4-FFF2-40B4-BE49-F238E27FC236}">
                <a16:creationId xmlns:a16="http://schemas.microsoft.com/office/drawing/2014/main" id="{3C9C5730-4898-88B6-26CC-21DD94605E0B}"/>
              </a:ext>
            </a:extLst>
          </p:cNvPr>
          <p:cNvSpPr/>
          <p:nvPr/>
        </p:nvSpPr>
        <p:spPr bwMode="auto">
          <a:xfrm>
            <a:off x="6972114" y="2303862"/>
            <a:ext cx="4058292" cy="225027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indent="0" algn="ctr">
              <a:buNone/>
            </a:pPr>
            <a:r>
              <a:rPr lang="en-US" sz="3200">
                <a:solidFill>
                  <a:schemeClr val="tx1"/>
                </a:solidFill>
                <a:latin typeface="+mj-lt"/>
                <a:cs typeface="Segoe UI Semilight"/>
                <a:hlinkClick r:id="rId5"/>
              </a:rPr>
              <a:t>https://aka.ms/RAI</a:t>
            </a:r>
            <a:r>
              <a:rPr lang="en-US" sz="3200">
                <a:solidFill>
                  <a:schemeClr val="tx1"/>
                </a:solidFill>
                <a:latin typeface="+mj-lt"/>
                <a:cs typeface="Segoe UI Semilight"/>
              </a:rPr>
              <a:t> </a:t>
            </a:r>
            <a:endParaRPr lang="en-US" sz="2000">
              <a:solidFill>
                <a:schemeClr val="tx1"/>
              </a:solidFill>
              <a:latin typeface="+mj-lt"/>
            </a:endParaRPr>
          </a:p>
        </p:txBody>
      </p:sp>
    </p:spTree>
    <p:custDataLst>
      <p:tags r:id="rId1"/>
    </p:custDataLst>
    <p:extLst>
      <p:ext uri="{BB962C8B-B14F-4D97-AF65-F5344CB8AC3E}">
        <p14:creationId xmlns:p14="http://schemas.microsoft.com/office/powerpoint/2010/main" val="25444030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818331" y="3059668"/>
            <a:ext cx="6988050" cy="677108"/>
          </a:xfrm>
        </p:spPr>
        <p:txBody>
          <a:bodyPr wrap="square">
            <a:spAutoFit/>
          </a:bodyPr>
          <a:lstStyle/>
          <a:p>
            <a:r>
              <a:rPr lang="en-US" sz="4400" spc="-50">
                <a:latin typeface="+mn-lt"/>
                <a:cs typeface="Segoe UI"/>
              </a:rPr>
              <a:t>What is artificial intelligence?</a:t>
            </a:r>
            <a:endParaRPr lang="en-US" sz="4400" spc="-5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05781" y="2663951"/>
            <a:ext cx="1530099" cy="1530099"/>
          </a:xfrm>
          <a:prstGeom prst="rect">
            <a:avLst/>
          </a:prstGeom>
        </p:spPr>
      </p:pic>
    </p:spTree>
    <p:custDataLst>
      <p:tags r:id="rId1"/>
    </p:custDataLst>
    <p:extLst>
      <p:ext uri="{BB962C8B-B14F-4D97-AF65-F5344CB8AC3E}">
        <p14:creationId xmlns:p14="http://schemas.microsoft.com/office/powerpoint/2010/main" val="283750340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738664"/>
          </a:xfrm>
        </p:spPr>
        <p:txBody>
          <a:bodyPr wrap="square">
            <a:spAutoFit/>
          </a:bodyPr>
          <a:lstStyle/>
          <a:p>
            <a:r>
              <a:rPr lang="en-US" sz="4800" spc="-50" dirty="0">
                <a:latin typeface="+mn-lt"/>
                <a:cs typeface="Segoe UI"/>
              </a:rPr>
              <a:t>Additional resources</a:t>
            </a:r>
            <a:endParaRPr lang="en-US" sz="4800" spc="-50" dirty="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32996075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0F859-F4A1-7600-1059-51A555FC7C4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B1EC8E-CD22-29F8-E82C-28435E71C5C1}"/>
              </a:ext>
              <a:ext uri="{C183D7F6-B498-43B3-948B-1728B52AA6E4}">
                <adec:decorative xmlns:adec="http://schemas.microsoft.com/office/drawing/2017/decorative" val="1"/>
              </a:ext>
            </a:extLst>
          </p:cNvPr>
          <p:cNvSpPr/>
          <p:nvPr/>
        </p:nvSpPr>
        <p:spPr bwMode="auto">
          <a:xfrm>
            <a:off x="0" y="0"/>
            <a:ext cx="12192000" cy="6857999"/>
          </a:xfrm>
          <a:prstGeom prst="rect">
            <a:avLst/>
          </a:prstGeom>
          <a:solidFill>
            <a:srgbClr val="FFF8F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Sans Display Semilight" pitchFamily="2" charset="0"/>
              <a:ea typeface="Segoe UI" pitchFamily="34" charset="0"/>
              <a:cs typeface="Segoe Sans Display Semilight" pitchFamily="2" charset="0"/>
            </a:endParaRPr>
          </a:p>
        </p:txBody>
      </p:sp>
      <p:sp>
        <p:nvSpPr>
          <p:cNvPr id="33" name="Title 32">
            <a:extLst>
              <a:ext uri="{FF2B5EF4-FFF2-40B4-BE49-F238E27FC236}">
                <a16:creationId xmlns:a16="http://schemas.microsoft.com/office/drawing/2014/main" id="{1374B1CF-76C4-80FA-DA62-61D935CE8E2E}"/>
              </a:ext>
            </a:extLst>
          </p:cNvPr>
          <p:cNvSpPr txBox="1">
            <a:spLocks noGrp="1"/>
          </p:cNvSpPr>
          <p:nvPr>
            <p:ph type="title" idx="4294967295"/>
          </p:nvPr>
        </p:nvSpPr>
        <p:spPr>
          <a:xfrm>
            <a:off x="486686" y="1435291"/>
            <a:ext cx="5049763" cy="1495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Segoe Sans Display Semilight" pitchFamily="2" charset="0"/>
                <a:ea typeface="+mn-ea"/>
                <a:cs typeface="Segoe Sans Display Semilight" pitchFamily="2" charset="0"/>
              </a:rPr>
              <a:t>Self-paced AI skills for charities</a:t>
            </a:r>
          </a:p>
        </p:txBody>
      </p:sp>
      <p:pic>
        <p:nvPicPr>
          <p:cNvPr id="44" name="Graphic 43" descr="Microsoft Logo">
            <a:extLst>
              <a:ext uri="{FF2B5EF4-FFF2-40B4-BE49-F238E27FC236}">
                <a16:creationId xmlns:a16="http://schemas.microsoft.com/office/drawing/2014/main" id="{C1677943-B6C8-6908-9CAD-2F8BC2E62A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497" y="537917"/>
            <a:ext cx="1687448" cy="359457"/>
          </a:xfrm>
          <a:prstGeom prst="rect">
            <a:avLst/>
          </a:prstGeom>
        </p:spPr>
      </p:pic>
      <p:pic>
        <p:nvPicPr>
          <p:cNvPr id="72" name="Picture 71">
            <a:extLst>
              <a:ext uri="{FF2B5EF4-FFF2-40B4-BE49-F238E27FC236}">
                <a16:creationId xmlns:a16="http://schemas.microsoft.com/office/drawing/2014/main" id="{7F9E051B-6BBC-22CD-A27E-858F1250A23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53159" y="2640362"/>
            <a:ext cx="2468377" cy="593112"/>
          </a:xfrm>
          <a:prstGeom prst="rect">
            <a:avLst/>
          </a:prstGeom>
        </p:spPr>
      </p:pic>
      <p:sp>
        <p:nvSpPr>
          <p:cNvPr id="84" name="TextBox 83">
            <a:extLst>
              <a:ext uri="{FF2B5EF4-FFF2-40B4-BE49-F238E27FC236}">
                <a16:creationId xmlns:a16="http://schemas.microsoft.com/office/drawing/2014/main" id="{05D78542-BCE1-BC38-0D86-C11C44F3BBCC}"/>
              </a:ext>
            </a:extLst>
          </p:cNvPr>
          <p:cNvSpPr txBox="1"/>
          <p:nvPr/>
        </p:nvSpPr>
        <p:spPr>
          <a:xfrm>
            <a:off x="533181" y="3940604"/>
            <a:ext cx="4633107" cy="923330"/>
          </a:xfrm>
          <a:prstGeom prst="rect">
            <a:avLst/>
          </a:prstGeom>
          <a:noFill/>
        </p:spPr>
        <p:txBody>
          <a:bodyPr wrap="square" lIns="0" tIns="0" rIns="0" bIns="0">
            <a:spAutoFit/>
          </a:bodyPr>
          <a:lstStyle/>
          <a:p>
            <a:pPr fontAlgn="base">
              <a:spcBef>
                <a:spcPct val="0"/>
              </a:spcBef>
              <a:spcAft>
                <a:spcPts val="1200"/>
              </a:spcAft>
            </a:pPr>
            <a:r>
              <a:rPr lang="en-US" sz="2000" dirty="0">
                <a:solidFill>
                  <a:srgbClr val="000000"/>
                </a:solidFill>
                <a:latin typeface="Segoe Sans Display" pitchFamily="2" charset="0"/>
                <a:cs typeface="Segoe Sans Display" pitchFamily="2" charset="0"/>
              </a:rPr>
              <a:t>Build AI skills in the way that works best for you with the </a:t>
            </a:r>
            <a:r>
              <a:rPr lang="en-US" sz="2000" b="1" dirty="0">
                <a:solidFill>
                  <a:srgbClr val="000000"/>
                </a:solidFill>
                <a:latin typeface="Segoe Sans Display Semibold" pitchFamily="2" charset="0"/>
                <a:cs typeface="Segoe Sans Display Semibold" pitchFamily="2" charset="0"/>
              </a:rPr>
              <a:t>AI for nonprofits skills collection</a:t>
            </a:r>
            <a:r>
              <a:rPr lang="en-US" sz="2000" b="1" dirty="0">
                <a:solidFill>
                  <a:srgbClr val="000000"/>
                </a:solidFill>
                <a:latin typeface="Segoe Sans Display Semilight" pitchFamily="2" charset="0"/>
                <a:cs typeface="Segoe Sans Display Semilight" pitchFamily="2" charset="0"/>
              </a:rPr>
              <a:t>.</a:t>
            </a:r>
            <a:endParaRPr lang="en-US" sz="2000" dirty="0">
              <a:solidFill>
                <a:srgbClr val="000000"/>
              </a:solidFill>
              <a:latin typeface="Segoe Sans Display" pitchFamily="2" charset="0"/>
              <a:cs typeface="Segoe Sans Display" pitchFamily="2" charset="0"/>
            </a:endParaRPr>
          </a:p>
        </p:txBody>
      </p:sp>
      <p:sp>
        <p:nvSpPr>
          <p:cNvPr id="100" name="Rectangle: Rounded Corners 13">
            <a:extLst>
              <a:ext uri="{FF2B5EF4-FFF2-40B4-BE49-F238E27FC236}">
                <a16:creationId xmlns:a16="http://schemas.microsoft.com/office/drawing/2014/main" id="{CFE69A18-6521-83EF-2D4A-DD00B8CE172B}"/>
              </a:ext>
            </a:extLst>
          </p:cNvPr>
          <p:cNvSpPr>
            <a:spLocks/>
          </p:cNvSpPr>
          <p:nvPr/>
        </p:nvSpPr>
        <p:spPr bwMode="auto">
          <a:xfrm>
            <a:off x="532497" y="5459139"/>
            <a:ext cx="4315400" cy="930503"/>
          </a:xfrm>
          <a:prstGeom prst="roundRect">
            <a:avLst>
              <a:gd name="adj" fmla="val 50000"/>
            </a:avLst>
          </a:prstGeom>
          <a:no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80000" tIns="45720" rIns="91440" bIns="45720" numCol="1" spcCol="0" rtlCol="0" fromWordArt="0" anchor="ctr" anchorCtr="0" forceAA="0" compatLnSpc="1">
            <a:prstTxWarp prst="textNoShape">
              <a:avLst/>
            </a:prstTxWarp>
            <a:spAutoFit/>
          </a:bodyPr>
          <a:lstStyle/>
          <a:p>
            <a:pPr marL="0" marR="0" lvl="0" indent="0" defTabSz="914400" eaLnBrk="1" fontAlgn="base" latinLnBrk="0" hangingPunct="1">
              <a:lnSpc>
                <a:spcPct val="100000"/>
              </a:lnSpc>
              <a:spcBef>
                <a:spcPct val="0"/>
              </a:spcBef>
              <a:spcAft>
                <a:spcPts val="6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Dive into AI learning </a:t>
            </a:r>
          </a:p>
          <a:p>
            <a:pPr marL="0" marR="0" lvl="0" indent="0" defTabSz="914400" eaLnBrk="1" fontAlgn="base" latinLnBrk="0" hangingPunct="1">
              <a:lnSpc>
                <a:spcPct val="100000"/>
              </a:lnSpc>
              <a:spcBef>
                <a:spcPct val="0"/>
              </a:spcBef>
              <a:spcAft>
                <a:spcPts val="600"/>
              </a:spcAft>
              <a:buClrTx/>
              <a:buSzTx/>
              <a:buFontTx/>
              <a:buNone/>
              <a:tabLst/>
              <a:defRPr/>
            </a:pPr>
            <a:r>
              <a:rPr kumimoji="0" lang="en-US" sz="1600" b="0" i="0" u="none" strike="noStrike" kern="0" cap="none" spc="0" normalizeH="0" baseline="0" noProof="0" dirty="0">
                <a:ln>
                  <a:noFill/>
                </a:ln>
                <a:solidFill>
                  <a:schemeClr val="accent6"/>
                </a:solidFill>
                <a:effectLst/>
                <a:uLnTx/>
                <a:uFillTx/>
                <a:latin typeface="Segoe Sans Display" pitchFamily="2" charset="0"/>
                <a:ea typeface="+mn-ea"/>
                <a:cs typeface="Segoe Sans Display" pitchFamily="2" charset="0"/>
                <a:hlinkClick r:id="rId7">
                  <a:extLst>
                    <a:ext uri="{A12FA001-AC4F-418D-AE19-62706E023703}">
                      <ahyp:hlinkClr xmlns:ahyp="http://schemas.microsoft.com/office/drawing/2018/hyperlinkcolor" val="tx"/>
                    </a:ext>
                  </a:extLst>
                </a:hlinkClick>
              </a:rPr>
              <a:t>aka.ms/AI-for-nonprofits-collection</a:t>
            </a:r>
            <a:endParaRPr kumimoji="0" lang="en-US" sz="1600" b="0" i="0" u="none" strike="noStrike" kern="0" cap="none" spc="0" normalizeH="0" baseline="0" noProof="0" dirty="0">
              <a:ln>
                <a:noFill/>
              </a:ln>
              <a:solidFill>
                <a:schemeClr val="accent6"/>
              </a:solidFill>
              <a:effectLst/>
              <a:uLnTx/>
              <a:uFillTx/>
              <a:latin typeface="Segoe Sans Display" pitchFamily="2" charset="0"/>
              <a:ea typeface="+mn-ea"/>
              <a:cs typeface="Segoe Sans Display" pitchFamily="2" charset="0"/>
            </a:endParaRPr>
          </a:p>
        </p:txBody>
      </p:sp>
      <p:grpSp>
        <p:nvGrpSpPr>
          <p:cNvPr id="115" name="Group 114">
            <a:extLst>
              <a:ext uri="{FF2B5EF4-FFF2-40B4-BE49-F238E27FC236}">
                <a16:creationId xmlns:a16="http://schemas.microsoft.com/office/drawing/2014/main" id="{5FE3F2D8-F69D-EC80-DBDE-56A97A430AD3}"/>
              </a:ext>
              <a:ext uri="{C183D7F6-B498-43B3-948B-1728B52AA6E4}">
                <adec:decorative xmlns:adec="http://schemas.microsoft.com/office/drawing/2017/decorative" val="1"/>
              </a:ext>
            </a:extLst>
          </p:cNvPr>
          <p:cNvGrpSpPr/>
          <p:nvPr/>
        </p:nvGrpSpPr>
        <p:grpSpPr>
          <a:xfrm>
            <a:off x="4384391" y="5744242"/>
            <a:ext cx="387109" cy="359651"/>
            <a:chOff x="4311131" y="6134406"/>
            <a:chExt cx="387109" cy="359651"/>
          </a:xfrm>
        </p:grpSpPr>
        <p:sp>
          <p:nvSpPr>
            <p:cNvPr id="116" name="Freeform 61">
              <a:extLst>
                <a:ext uri="{FF2B5EF4-FFF2-40B4-BE49-F238E27FC236}">
                  <a16:creationId xmlns:a16="http://schemas.microsoft.com/office/drawing/2014/main" id="{00410053-437D-9B7E-B46B-7E6B48DA8CD5}"/>
                </a:ext>
              </a:extLst>
            </p:cNvPr>
            <p:cNvSpPr/>
            <p:nvPr/>
          </p:nvSpPr>
          <p:spPr>
            <a:xfrm>
              <a:off x="4311131" y="6134406"/>
              <a:ext cx="387109" cy="359651"/>
            </a:xfrm>
            <a:custGeom>
              <a:avLst/>
              <a:gdLst>
                <a:gd name="connsiteX0" fmla="*/ 187887 w 399759"/>
                <a:gd name="connsiteY0" fmla="*/ 0 h 371404"/>
                <a:gd name="connsiteX1" fmla="*/ 0 w 399759"/>
                <a:gd name="connsiteY1" fmla="*/ 185702 h 371404"/>
                <a:gd name="connsiteX2" fmla="*/ 187887 w 399759"/>
                <a:gd name="connsiteY2" fmla="*/ 371404 h 371404"/>
                <a:gd name="connsiteX3" fmla="*/ 211872 w 399759"/>
                <a:gd name="connsiteY3" fmla="*/ 371404 h 371404"/>
                <a:gd name="connsiteX4" fmla="*/ 399759 w 399759"/>
                <a:gd name="connsiteY4" fmla="*/ 185702 h 371404"/>
                <a:gd name="connsiteX5" fmla="*/ 211872 w 399759"/>
                <a:gd name="connsiteY5" fmla="*/ 0 h 371404"/>
                <a:gd name="connsiteX6" fmla="*/ 187887 w 399759"/>
                <a:gd name="connsiteY6" fmla="*/ 0 h 37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9" h="371404">
                  <a:moveTo>
                    <a:pt x="187887" y="0"/>
                  </a:moveTo>
                  <a:cubicBezTo>
                    <a:pt x="84140" y="0"/>
                    <a:pt x="0" y="83161"/>
                    <a:pt x="0" y="185702"/>
                  </a:cubicBezTo>
                  <a:cubicBezTo>
                    <a:pt x="0" y="288243"/>
                    <a:pt x="84140" y="371404"/>
                    <a:pt x="187887" y="371404"/>
                  </a:cubicBezTo>
                  <a:lnTo>
                    <a:pt x="211872" y="371404"/>
                  </a:lnTo>
                  <a:cubicBezTo>
                    <a:pt x="315619" y="371404"/>
                    <a:pt x="399759" y="288243"/>
                    <a:pt x="399759" y="185702"/>
                  </a:cubicBezTo>
                  <a:cubicBezTo>
                    <a:pt x="399759" y="83161"/>
                    <a:pt x="315619" y="0"/>
                    <a:pt x="211872" y="0"/>
                  </a:cubicBezTo>
                  <a:lnTo>
                    <a:pt x="187887" y="0"/>
                  </a:lnTo>
                  <a:close/>
                </a:path>
              </a:pathLst>
            </a:custGeom>
            <a:solidFill>
              <a:srgbClr val="0070C0"/>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7" name="Freeform 62">
              <a:extLst>
                <a:ext uri="{FF2B5EF4-FFF2-40B4-BE49-F238E27FC236}">
                  <a16:creationId xmlns:a16="http://schemas.microsoft.com/office/drawing/2014/main" id="{9572E5C1-ACAB-2C80-0532-DEF3EF830CDC}"/>
                </a:ext>
              </a:extLst>
            </p:cNvPr>
            <p:cNvSpPr/>
            <p:nvPr/>
          </p:nvSpPr>
          <p:spPr>
            <a:xfrm>
              <a:off x="4477957" y="6253834"/>
              <a:ext cx="54103" cy="120795"/>
            </a:xfrm>
            <a:custGeom>
              <a:avLst/>
              <a:gdLst>
                <a:gd name="connsiteX0" fmla="*/ 0 w 55871"/>
                <a:gd name="connsiteY0" fmla="*/ 0 h 124742"/>
                <a:gd name="connsiteX1" fmla="*/ 55871 w 55871"/>
                <a:gd name="connsiteY1" fmla="*/ 62089 h 124742"/>
                <a:gd name="connsiteX2" fmla="*/ 0 w 55871"/>
                <a:gd name="connsiteY2" fmla="*/ 124742 h 124742"/>
              </a:gdLst>
              <a:ahLst/>
              <a:cxnLst>
                <a:cxn ang="0">
                  <a:pos x="connsiteX0" y="connsiteY0"/>
                </a:cxn>
                <a:cxn ang="0">
                  <a:pos x="connsiteX1" y="connsiteY1"/>
                </a:cxn>
                <a:cxn ang="0">
                  <a:pos x="connsiteX2" y="connsiteY2"/>
                </a:cxn>
              </a:cxnLst>
              <a:rect l="l" t="t" r="r" b="b"/>
              <a:pathLst>
                <a:path w="55871" h="124742">
                  <a:moveTo>
                    <a:pt x="0" y="0"/>
                  </a:moveTo>
                  <a:lnTo>
                    <a:pt x="55871" y="62089"/>
                  </a:lnTo>
                  <a:lnTo>
                    <a:pt x="0" y="124742"/>
                  </a:lnTo>
                </a:path>
              </a:pathLst>
            </a:custGeom>
            <a:noFill/>
            <a:ln w="19008" cap="sq">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28" name="Rounded Rectangle 3">
            <a:extLst>
              <a:ext uri="{FF2B5EF4-FFF2-40B4-BE49-F238E27FC236}">
                <a16:creationId xmlns:a16="http://schemas.microsoft.com/office/drawing/2014/main" id="{3351E5B5-C052-4936-7DE3-99BB7C925DE2}"/>
              </a:ext>
              <a:ext uri="{C183D7F6-B498-43B3-948B-1728B52AA6E4}">
                <adec:decorative xmlns:adec="http://schemas.microsoft.com/office/drawing/2017/decorative" val="1"/>
              </a:ext>
            </a:extLst>
          </p:cNvPr>
          <p:cNvSpPr/>
          <p:nvPr/>
        </p:nvSpPr>
        <p:spPr bwMode="auto">
          <a:xfrm>
            <a:off x="5795176" y="292966"/>
            <a:ext cx="2512970" cy="6272070"/>
          </a:xfrm>
          <a:prstGeom prst="roundRect">
            <a:avLst>
              <a:gd name="adj" fmla="val 3017"/>
            </a:avLst>
          </a:prstGeom>
          <a:solidFill>
            <a:srgbClr val="243A5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Sans Display Semilight" pitchFamily="2" charset="0"/>
              <a:ea typeface="Segoe UI" pitchFamily="34" charset="0"/>
              <a:cs typeface="Segoe Sans Display Semilight" pitchFamily="2" charset="0"/>
            </a:endParaRPr>
          </a:p>
        </p:txBody>
      </p:sp>
      <p:pic>
        <p:nvPicPr>
          <p:cNvPr id="148" name="Picture 147" descr="A person looking at a tablet">
            <a:extLst>
              <a:ext uri="{FF2B5EF4-FFF2-40B4-BE49-F238E27FC236}">
                <a16:creationId xmlns:a16="http://schemas.microsoft.com/office/drawing/2014/main" id="{B56E5103-D47A-5B98-FB30-1D706118B7F8}"/>
              </a:ext>
            </a:extLst>
          </p:cNvPr>
          <p:cNvPicPr>
            <a:picLocks noChangeAspect="1"/>
          </p:cNvPicPr>
          <p:nvPr/>
        </p:nvPicPr>
        <p:blipFill rotWithShape="1">
          <a:blip r:embed="rId8"/>
          <a:srcRect l="29865" t="1166" r="25602" b="9165"/>
          <a:stretch/>
        </p:blipFill>
        <p:spPr>
          <a:xfrm>
            <a:off x="5910015" y="399489"/>
            <a:ext cx="2287238" cy="3041042"/>
          </a:xfrm>
          <a:prstGeom prst="rect">
            <a:avLst/>
          </a:prstGeom>
        </p:spPr>
      </p:pic>
      <p:sp>
        <p:nvSpPr>
          <p:cNvPr id="149" name="Title 3">
            <a:extLst>
              <a:ext uri="{FF2B5EF4-FFF2-40B4-BE49-F238E27FC236}">
                <a16:creationId xmlns:a16="http://schemas.microsoft.com/office/drawing/2014/main" id="{3C89A1CA-2C2B-E8DD-9748-0886B8121213}"/>
              </a:ext>
            </a:extLst>
          </p:cNvPr>
          <p:cNvSpPr txBox="1">
            <a:spLocks/>
          </p:cNvSpPr>
          <p:nvPr/>
        </p:nvSpPr>
        <p:spPr>
          <a:xfrm>
            <a:off x="5956606" y="4240729"/>
            <a:ext cx="2239406" cy="1292662"/>
          </a:xfrm>
          <a:prstGeom prst="rect">
            <a:avLst/>
          </a:prstGeom>
        </p:spPr>
        <p:txBody>
          <a:bodyPr/>
          <a:lstStyle>
            <a:lvl1pPr algn="l" defTabSz="405414" rtl="0" eaLnBrk="1" latinLnBrk="0" hangingPunct="1">
              <a:lnSpc>
                <a:spcPct val="100000"/>
              </a:lnSpc>
              <a:spcBef>
                <a:spcPct val="0"/>
              </a:spcBef>
              <a:buNone/>
              <a:defRPr lang="en-US" sz="3600" b="0" kern="1200" cap="none" spc="0" baseline="0">
                <a:ln w="3175">
                  <a:noFill/>
                </a:ln>
                <a:solidFill>
                  <a:schemeClr val="tx1"/>
                </a:solidFill>
                <a:effectLst/>
                <a:latin typeface="Segoe Sans Text Semibold" pitchFamily="2" charset="0"/>
                <a:ea typeface="+mn-ea"/>
                <a:cs typeface="Segoe Sans Text Semibold" pitchFamily="2" charset="0"/>
              </a:defRPr>
            </a:lvl1pPr>
          </a:lstStyle>
          <a:p>
            <a:r>
              <a:rPr lang="en-IN" sz="2200" b="1" dirty="0">
                <a:solidFill>
                  <a:srgbClr val="FFFFFF"/>
                </a:solidFill>
                <a:latin typeface="Segoe Sans Display" pitchFamily="2" charset="0"/>
                <a:ea typeface="Segoe UI" panose="020B0502040204020203" pitchFamily="34" charset="0"/>
                <a:cs typeface="Segoe Sans Display" pitchFamily="2" charset="0"/>
              </a:rPr>
              <a:t>New </a:t>
            </a:r>
            <a:r>
              <a:rPr lang="en-IN" sz="2200" dirty="0">
                <a:solidFill>
                  <a:srgbClr val="FFFFFF"/>
                </a:solidFill>
                <a:latin typeface="Segoe Sans Display" pitchFamily="2" charset="0"/>
                <a:ea typeface="Segoe UI" panose="020B0502040204020203" pitchFamily="34" charset="0"/>
                <a:cs typeface="Segoe Sans Display" pitchFamily="2" charset="0"/>
              </a:rPr>
              <a:t>AI for nonprofits skills collection on Microsoft Learn</a:t>
            </a:r>
          </a:p>
        </p:txBody>
      </p:sp>
      <p:sp>
        <p:nvSpPr>
          <p:cNvPr id="158" name="Rounded Rectangle 17">
            <a:extLst>
              <a:ext uri="{FF2B5EF4-FFF2-40B4-BE49-F238E27FC236}">
                <a16:creationId xmlns:a16="http://schemas.microsoft.com/office/drawing/2014/main" id="{82D84C38-469C-77F8-0071-6F74EA5C63AF}"/>
              </a:ext>
            </a:extLst>
          </p:cNvPr>
          <p:cNvSpPr/>
          <p:nvPr/>
        </p:nvSpPr>
        <p:spPr bwMode="auto">
          <a:xfrm>
            <a:off x="8417836" y="292966"/>
            <a:ext cx="1702873" cy="3091924"/>
          </a:xfrm>
          <a:prstGeom prst="roundRect">
            <a:avLst>
              <a:gd name="adj" fmla="val 5237"/>
            </a:avLst>
          </a:prstGeom>
          <a:solidFill>
            <a:srgbClr val="F9B906"/>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Intro AI skilling</a:t>
            </a:r>
          </a:p>
        </p:txBody>
      </p:sp>
      <p:sp>
        <p:nvSpPr>
          <p:cNvPr id="169" name="people_6" title="Icon of a person with a screen behind them">
            <a:extLst>
              <a:ext uri="{FF2B5EF4-FFF2-40B4-BE49-F238E27FC236}">
                <a16:creationId xmlns:a16="http://schemas.microsoft.com/office/drawing/2014/main" id="{B2C05EE4-F174-8B9B-098C-3C3922FDF4BE}"/>
              </a:ext>
            </a:extLst>
          </p:cNvPr>
          <p:cNvSpPr>
            <a:spLocks noChangeAspect="1" noEditPoints="1"/>
          </p:cNvSpPr>
          <p:nvPr/>
        </p:nvSpPr>
        <p:spPr bwMode="auto">
          <a:xfrm>
            <a:off x="9032256" y="959601"/>
            <a:ext cx="474032" cy="472152"/>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3" name="Rounded Rectangle 18">
            <a:extLst>
              <a:ext uri="{FF2B5EF4-FFF2-40B4-BE49-F238E27FC236}">
                <a16:creationId xmlns:a16="http://schemas.microsoft.com/office/drawing/2014/main" id="{896C1E19-DC52-22CE-7828-95E21EDF7F2E}"/>
              </a:ext>
            </a:extLst>
          </p:cNvPr>
          <p:cNvSpPr/>
          <p:nvPr/>
        </p:nvSpPr>
        <p:spPr bwMode="auto">
          <a:xfrm>
            <a:off x="8417836" y="3473111"/>
            <a:ext cx="1702873" cy="3091924"/>
          </a:xfrm>
          <a:prstGeom prst="roundRect">
            <a:avLst>
              <a:gd name="adj" fmla="val 5237"/>
            </a:avLst>
          </a:prstGeom>
          <a:solidFill>
            <a:srgbClr val="F65B39"/>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effectLst/>
                <a:uLnTx/>
                <a:uFillTx/>
                <a:latin typeface="Segoe Sans Display" pitchFamily="2" charset="0"/>
                <a:ea typeface="+mn-ea"/>
                <a:cs typeface="Segoe Sans Display" pitchFamily="2" charset="0"/>
              </a:rPr>
              <a:t>Specialized content:</a:t>
            </a:r>
          </a:p>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effectLst/>
                <a:uLnTx/>
                <a:uFillTx/>
                <a:latin typeface="Segoe Sans Display" pitchFamily="2" charset="0"/>
                <a:ea typeface="+mn-ea"/>
                <a:cs typeface="Segoe Sans Display" pitchFamily="2" charset="0"/>
              </a:rPr>
              <a:t>Program management</a:t>
            </a:r>
          </a:p>
        </p:txBody>
      </p:sp>
      <p:sp>
        <p:nvSpPr>
          <p:cNvPr id="185" name="Rounded Rectangle 20">
            <a:extLst>
              <a:ext uri="{FF2B5EF4-FFF2-40B4-BE49-F238E27FC236}">
                <a16:creationId xmlns:a16="http://schemas.microsoft.com/office/drawing/2014/main" id="{13A29884-7D11-C9AD-A52E-EC3E38F8C5B4}"/>
              </a:ext>
            </a:extLst>
          </p:cNvPr>
          <p:cNvSpPr/>
          <p:nvPr/>
        </p:nvSpPr>
        <p:spPr bwMode="auto">
          <a:xfrm>
            <a:off x="10230400" y="292966"/>
            <a:ext cx="1702873" cy="3091924"/>
          </a:xfrm>
          <a:prstGeom prst="roundRect">
            <a:avLst>
              <a:gd name="adj" fmla="val 5237"/>
            </a:avLst>
          </a:prstGeom>
          <a:solidFill>
            <a:srgbClr val="2A79D4"/>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Sans Display" pitchFamily="2" charset="0"/>
                <a:ea typeface="+mn-ea"/>
                <a:cs typeface="Segoe Sans Display" pitchFamily="2" charset="0"/>
              </a:rPr>
              <a:t>Micro learning videos</a:t>
            </a:r>
          </a:p>
        </p:txBody>
      </p:sp>
      <p:sp>
        <p:nvSpPr>
          <p:cNvPr id="190" name="speech_4" title="Icon of a chat bubble with a video camera in it">
            <a:extLst>
              <a:ext uri="{FF2B5EF4-FFF2-40B4-BE49-F238E27FC236}">
                <a16:creationId xmlns:a16="http://schemas.microsoft.com/office/drawing/2014/main" id="{E3BFB898-72C1-0EA4-6C5E-5DCA04883A12}"/>
              </a:ext>
            </a:extLst>
          </p:cNvPr>
          <p:cNvSpPr>
            <a:spLocks noChangeAspect="1" noEditPoints="1"/>
          </p:cNvSpPr>
          <p:nvPr/>
        </p:nvSpPr>
        <p:spPr bwMode="auto">
          <a:xfrm>
            <a:off x="10814484" y="956844"/>
            <a:ext cx="534704" cy="477667"/>
          </a:xfrm>
          <a:custGeom>
            <a:avLst/>
            <a:gdLst>
              <a:gd name="T0" fmla="*/ 298 w 525"/>
              <a:gd name="T1" fmla="*/ 357 h 469"/>
              <a:gd name="T2" fmla="*/ 186 w 525"/>
              <a:gd name="T3" fmla="*/ 357 h 469"/>
              <a:gd name="T4" fmla="*/ 74 w 525"/>
              <a:gd name="T5" fmla="*/ 469 h 469"/>
              <a:gd name="T6" fmla="*/ 74 w 525"/>
              <a:gd name="T7" fmla="*/ 357 h 469"/>
              <a:gd name="T8" fmla="*/ 0 w 525"/>
              <a:gd name="T9" fmla="*/ 357 h 469"/>
              <a:gd name="T10" fmla="*/ 0 w 525"/>
              <a:gd name="T11" fmla="*/ 0 h 469"/>
              <a:gd name="T12" fmla="*/ 525 w 525"/>
              <a:gd name="T13" fmla="*/ 0 h 469"/>
              <a:gd name="T14" fmla="*/ 525 w 525"/>
              <a:gd name="T15" fmla="*/ 295 h 469"/>
              <a:gd name="T16" fmla="*/ 292 w 525"/>
              <a:gd name="T17" fmla="*/ 357 h 469"/>
              <a:gd name="T18" fmla="*/ 292 w 525"/>
              <a:gd name="T19" fmla="*/ 357 h 469"/>
              <a:gd name="T20" fmla="*/ 298 w 525"/>
              <a:gd name="T21" fmla="*/ 357 h 469"/>
              <a:gd name="T22" fmla="*/ 525 w 525"/>
              <a:gd name="T23" fmla="*/ 357 h 469"/>
              <a:gd name="T24" fmla="*/ 525 w 525"/>
              <a:gd name="T25" fmla="*/ 295 h 469"/>
              <a:gd name="T26" fmla="*/ 319 w 525"/>
              <a:gd name="T27" fmla="*/ 148 h 469"/>
              <a:gd name="T28" fmla="*/ 319 w 525"/>
              <a:gd name="T29" fmla="*/ 100 h 469"/>
              <a:gd name="T30" fmla="*/ 131 w 525"/>
              <a:gd name="T31" fmla="*/ 100 h 469"/>
              <a:gd name="T32" fmla="*/ 131 w 525"/>
              <a:gd name="T33" fmla="*/ 251 h 469"/>
              <a:gd name="T34" fmla="*/ 319 w 525"/>
              <a:gd name="T35" fmla="*/ 251 h 469"/>
              <a:gd name="T36" fmla="*/ 319 w 525"/>
              <a:gd name="T37" fmla="*/ 148 h 469"/>
              <a:gd name="T38" fmla="*/ 319 w 525"/>
              <a:gd name="T39" fmla="*/ 206 h 469"/>
              <a:gd name="T40" fmla="*/ 393 w 525"/>
              <a:gd name="T41" fmla="*/ 247 h 469"/>
              <a:gd name="T42" fmla="*/ 393 w 525"/>
              <a:gd name="T43" fmla="*/ 110 h 469"/>
              <a:gd name="T44" fmla="*/ 319 w 525"/>
              <a:gd name="T45" fmla="*/ 1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5" h="469">
                <a:moveTo>
                  <a:pt x="298" y="357"/>
                </a:moveTo>
                <a:lnTo>
                  <a:pt x="186" y="357"/>
                </a:lnTo>
                <a:lnTo>
                  <a:pt x="74" y="469"/>
                </a:lnTo>
                <a:lnTo>
                  <a:pt x="74" y="357"/>
                </a:lnTo>
                <a:lnTo>
                  <a:pt x="0" y="357"/>
                </a:lnTo>
                <a:lnTo>
                  <a:pt x="0" y="0"/>
                </a:lnTo>
                <a:lnTo>
                  <a:pt x="525" y="0"/>
                </a:lnTo>
                <a:lnTo>
                  <a:pt x="525" y="295"/>
                </a:lnTo>
                <a:moveTo>
                  <a:pt x="292" y="357"/>
                </a:moveTo>
                <a:lnTo>
                  <a:pt x="292" y="357"/>
                </a:lnTo>
                <a:moveTo>
                  <a:pt x="298" y="357"/>
                </a:moveTo>
                <a:lnTo>
                  <a:pt x="525" y="357"/>
                </a:lnTo>
                <a:lnTo>
                  <a:pt x="525" y="295"/>
                </a:lnTo>
                <a:moveTo>
                  <a:pt x="319" y="148"/>
                </a:moveTo>
                <a:lnTo>
                  <a:pt x="319" y="100"/>
                </a:lnTo>
                <a:lnTo>
                  <a:pt x="131" y="100"/>
                </a:lnTo>
                <a:lnTo>
                  <a:pt x="131" y="251"/>
                </a:lnTo>
                <a:lnTo>
                  <a:pt x="319" y="251"/>
                </a:lnTo>
                <a:lnTo>
                  <a:pt x="319" y="148"/>
                </a:lnTo>
                <a:moveTo>
                  <a:pt x="319" y="206"/>
                </a:moveTo>
                <a:lnTo>
                  <a:pt x="393" y="247"/>
                </a:lnTo>
                <a:lnTo>
                  <a:pt x="393" y="110"/>
                </a:lnTo>
                <a:lnTo>
                  <a:pt x="319" y="148"/>
                </a:lnTo>
              </a:path>
            </a:pathLst>
          </a:custGeom>
          <a:noFill/>
          <a:ln w="1905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1" name="Rounded Rectangle 19">
            <a:extLst>
              <a:ext uri="{FF2B5EF4-FFF2-40B4-BE49-F238E27FC236}">
                <a16:creationId xmlns:a16="http://schemas.microsoft.com/office/drawing/2014/main" id="{1BC1676F-5204-F025-ED70-E8D3F55186AB}"/>
              </a:ext>
            </a:extLst>
          </p:cNvPr>
          <p:cNvSpPr/>
          <p:nvPr/>
        </p:nvSpPr>
        <p:spPr bwMode="auto">
          <a:xfrm>
            <a:off x="10230400" y="3473111"/>
            <a:ext cx="1702873" cy="3091924"/>
          </a:xfrm>
          <a:prstGeom prst="roundRect">
            <a:avLst>
              <a:gd name="adj" fmla="val 5237"/>
            </a:avLst>
          </a:prstGeom>
          <a:solidFill>
            <a:srgbClr val="8CEA72"/>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algn="ctr" fontAlgn="base">
              <a:spcBef>
                <a:spcPct val="0"/>
              </a:spcBef>
              <a:spcAft>
                <a:spcPts val="600"/>
              </a:spcAft>
              <a:defRPr/>
            </a:pPr>
            <a:r>
              <a:rPr kumimoji="0" lang="en-US" sz="20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Specialized content:</a:t>
            </a:r>
          </a:p>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Funding</a:t>
            </a:r>
          </a:p>
        </p:txBody>
      </p:sp>
      <p:pic>
        <p:nvPicPr>
          <p:cNvPr id="5" name="Graphic 4" descr="Checklist outline">
            <a:extLst>
              <a:ext uri="{FF2B5EF4-FFF2-40B4-BE49-F238E27FC236}">
                <a16:creationId xmlns:a16="http://schemas.microsoft.com/office/drawing/2014/main" id="{E363DC58-D8CC-D8BC-35FF-4CE58E8E45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81786" y="3677856"/>
            <a:ext cx="914400" cy="914400"/>
          </a:xfrm>
          <a:prstGeom prst="rect">
            <a:avLst/>
          </a:prstGeom>
        </p:spPr>
      </p:pic>
      <p:pic>
        <p:nvPicPr>
          <p:cNvPr id="7" name="Graphic 6" descr="Bank outline">
            <a:extLst>
              <a:ext uri="{FF2B5EF4-FFF2-40B4-BE49-F238E27FC236}">
                <a16:creationId xmlns:a16="http://schemas.microsoft.com/office/drawing/2014/main" id="{454855EF-08A8-D255-417E-B689326099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24636" y="3655676"/>
            <a:ext cx="914400" cy="914400"/>
          </a:xfrm>
          <a:prstGeom prst="rect">
            <a:avLst/>
          </a:prstGeom>
        </p:spPr>
      </p:pic>
    </p:spTree>
    <p:custDataLst>
      <p:tags r:id="rId1"/>
    </p:custDataLst>
    <p:extLst>
      <p:ext uri="{BB962C8B-B14F-4D97-AF65-F5344CB8AC3E}">
        <p14:creationId xmlns:p14="http://schemas.microsoft.com/office/powerpoint/2010/main" val="329182448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11A831E-379D-E993-4F61-3A4D2A40FACE}"/>
              </a:ext>
              <a:ext uri="{C183D7F6-B498-43B3-948B-1728B52AA6E4}">
                <adec:decorative xmlns:adec="http://schemas.microsoft.com/office/drawing/2017/decorative" val="1"/>
              </a:ext>
            </a:extLst>
          </p:cNvPr>
          <p:cNvSpPr/>
          <p:nvPr/>
        </p:nvSpPr>
        <p:spPr bwMode="auto">
          <a:xfrm>
            <a:off x="2238577" y="4685911"/>
            <a:ext cx="9953423" cy="865863"/>
          </a:xfrm>
          <a:prstGeom prst="rect">
            <a:avLst/>
          </a:prstGeom>
          <a:gradFill flip="none" rotWithShape="1">
            <a:gsLst>
              <a:gs pos="41000">
                <a:schemeClr val="bg2">
                  <a:lumMod val="90000"/>
                  <a:lumOff val="10000"/>
                  <a:alpha val="14000"/>
                </a:schemeClr>
              </a:gs>
              <a:gs pos="100000">
                <a:schemeClr val="bg2">
                  <a:lumMod val="90000"/>
                  <a:lumOff val="10000"/>
                  <a:alpha val="93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6118ED57-1AAB-6800-EA4F-AE5EC463C8AD}"/>
              </a:ext>
            </a:extLst>
          </p:cNvPr>
          <p:cNvSpPr>
            <a:spLocks noGrp="1"/>
          </p:cNvSpPr>
          <p:nvPr>
            <p:ph type="title"/>
          </p:nvPr>
        </p:nvSpPr>
        <p:spPr>
          <a:xfrm>
            <a:off x="2481715" y="4749510"/>
            <a:ext cx="3760335" cy="738664"/>
          </a:xfrm>
        </p:spPr>
        <p:txBody>
          <a:bodyPr/>
          <a:lstStyle/>
          <a:p>
            <a:pPr>
              <a:spcAft>
                <a:spcPts val="1000"/>
              </a:spcAft>
            </a:pPr>
            <a:r>
              <a:rPr lang="en-US" sz="4800" spc="-50">
                <a:cs typeface="Segoe UI" panose="020B0502040204020203" pitchFamily="34" charset="0"/>
              </a:rPr>
              <a:t>Questions</a:t>
            </a:r>
          </a:p>
        </p:txBody>
      </p:sp>
      <p:pic>
        <p:nvPicPr>
          <p:cNvPr id="21" name="Picture 20">
            <a:extLst>
              <a:ext uri="{FF2B5EF4-FFF2-40B4-BE49-F238E27FC236}">
                <a16:creationId xmlns:a16="http://schemas.microsoft.com/office/drawing/2014/main" id="{4E1C5707-9EB7-E502-AF7E-09EB040DA68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687" b="9687"/>
          <a:stretch/>
        </p:blipFill>
        <p:spPr>
          <a:xfrm>
            <a:off x="7027863" y="0"/>
            <a:ext cx="4572000" cy="5529268"/>
          </a:xfrm>
          <a:prstGeom prst="rect">
            <a:avLst/>
          </a:prstGeom>
        </p:spPr>
      </p:pic>
      <p:grpSp>
        <p:nvGrpSpPr>
          <p:cNvPr id="6" name="Group 5">
            <a:extLst>
              <a:ext uri="{FF2B5EF4-FFF2-40B4-BE49-F238E27FC236}">
                <a16:creationId xmlns:a16="http://schemas.microsoft.com/office/drawing/2014/main" id="{37278F9A-1D7C-A157-CAE8-02675C828A2B}"/>
              </a:ext>
              <a:ext uri="{C183D7F6-B498-43B3-948B-1728B52AA6E4}">
                <adec:decorative xmlns:adec="http://schemas.microsoft.com/office/drawing/2017/decorative" val="1"/>
              </a:ext>
            </a:extLst>
          </p:cNvPr>
          <p:cNvGrpSpPr/>
          <p:nvPr/>
        </p:nvGrpSpPr>
        <p:grpSpPr>
          <a:xfrm>
            <a:off x="591003" y="1370013"/>
            <a:ext cx="2655662" cy="4159258"/>
            <a:chOff x="3678665" y="2006601"/>
            <a:chExt cx="2162064" cy="3386192"/>
          </a:xfrm>
          <a:gradFill>
            <a:gsLst>
              <a:gs pos="100000">
                <a:srgbClr val="2F7EB4"/>
              </a:gs>
              <a:gs pos="0">
                <a:schemeClr val="bg2">
                  <a:lumMod val="90000"/>
                  <a:lumOff val="10000"/>
                </a:schemeClr>
              </a:gs>
            </a:gsLst>
            <a:lin ang="16200000" scaled="1"/>
          </a:gradFill>
          <a:effectLst>
            <a:outerShdw blurRad="368300" dist="76200" dir="7200000" algn="ctr" rotWithShape="0">
              <a:schemeClr val="bg2">
                <a:lumMod val="90000"/>
                <a:lumOff val="10000"/>
                <a:alpha val="26000"/>
              </a:schemeClr>
            </a:outerShdw>
          </a:effectLst>
        </p:grpSpPr>
        <p:sp>
          <p:nvSpPr>
            <p:cNvPr id="7" name="Freeform: Shape 6">
              <a:extLst>
                <a:ext uri="{FF2B5EF4-FFF2-40B4-BE49-F238E27FC236}">
                  <a16:creationId xmlns:a16="http://schemas.microsoft.com/office/drawing/2014/main" id="{EF14C99E-D782-631C-D478-386C1CCBCA54}"/>
                </a:ext>
              </a:extLst>
            </p:cNvPr>
            <p:cNvSpPr/>
            <p:nvPr/>
          </p:nvSpPr>
          <p:spPr>
            <a:xfrm>
              <a:off x="3678665" y="2006601"/>
              <a:ext cx="2162064" cy="2437066"/>
            </a:xfrm>
            <a:custGeom>
              <a:avLst/>
              <a:gdLst>
                <a:gd name="connsiteX0" fmla="*/ 669574 w 2162064"/>
                <a:gd name="connsiteY0" fmla="*/ 2437066 h 2437066"/>
                <a:gd name="connsiteX1" fmla="*/ 764717 w 2162064"/>
                <a:gd name="connsiteY1" fmla="*/ 1967128 h 2437066"/>
                <a:gd name="connsiteX2" fmla="*/ 1134965 w 2162064"/>
                <a:gd name="connsiteY2" fmla="*/ 1604851 h 2437066"/>
                <a:gd name="connsiteX3" fmla="*/ 1395151 w 2162064"/>
                <a:gd name="connsiteY3" fmla="*/ 1318249 h 2437066"/>
                <a:gd name="connsiteX4" fmla="*/ 1492592 w 2162064"/>
                <a:gd name="connsiteY4" fmla="*/ 974367 h 2437066"/>
                <a:gd name="connsiteX5" fmla="*/ 1381406 w 2162064"/>
                <a:gd name="connsiteY5" fmla="*/ 644230 h 2437066"/>
                <a:gd name="connsiteX6" fmla="*/ 1063889 w 2162064"/>
                <a:gd name="connsiteY6" fmla="*/ 525021 h 2437066"/>
                <a:gd name="connsiteX7" fmla="*/ 776162 w 2162064"/>
                <a:gd name="connsiteY7" fmla="*/ 625886 h 2437066"/>
                <a:gd name="connsiteX8" fmla="*/ 655829 w 2162064"/>
                <a:gd name="connsiteY8" fmla="*/ 921635 h 2437066"/>
                <a:gd name="connsiteX9" fmla="*/ 4752 w 2162064"/>
                <a:gd name="connsiteY9" fmla="*/ 921635 h 2437066"/>
                <a:gd name="connsiteX10" fmla="*/ 153 w 2162064"/>
                <a:gd name="connsiteY10" fmla="*/ 907839 h 2437066"/>
                <a:gd name="connsiteX11" fmla="*/ 290180 w 2162064"/>
                <a:gd name="connsiteY11" fmla="*/ 233870 h 2437066"/>
                <a:gd name="connsiteX12" fmla="*/ 1063940 w 2162064"/>
                <a:gd name="connsiteY12" fmla="*/ 0 h 2437066"/>
                <a:gd name="connsiteX13" fmla="*/ 1869790 w 2162064"/>
                <a:gd name="connsiteY13" fmla="*/ 260185 h 2437066"/>
                <a:gd name="connsiteX14" fmla="*/ 2162065 w 2162064"/>
                <a:gd name="connsiteY14" fmla="*/ 967469 h 2437066"/>
                <a:gd name="connsiteX15" fmla="*/ 1991247 w 2162064"/>
                <a:gd name="connsiteY15" fmla="*/ 1506234 h 2437066"/>
                <a:gd name="connsiteX16" fmla="*/ 1563719 w 2162064"/>
                <a:gd name="connsiteY16" fmla="*/ 1921192 h 2437066"/>
                <a:gd name="connsiteX17" fmla="*/ 1380281 w 2162064"/>
                <a:gd name="connsiteY17" fmla="*/ 2137843 h 2437066"/>
                <a:gd name="connsiteX18" fmla="*/ 1336696 w 2162064"/>
                <a:gd name="connsiteY18" fmla="*/ 2437015 h 2437066"/>
                <a:gd name="connsiteX19" fmla="*/ 669574 w 2162064"/>
                <a:gd name="connsiteY19" fmla="*/ 2437015 h 24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2064" h="2437066">
                  <a:moveTo>
                    <a:pt x="669574" y="2437066"/>
                  </a:moveTo>
                  <a:cubicBezTo>
                    <a:pt x="671107" y="2223124"/>
                    <a:pt x="702838" y="2066461"/>
                    <a:pt x="764717" y="1967128"/>
                  </a:cubicBezTo>
                  <a:cubicBezTo>
                    <a:pt x="826595" y="1867796"/>
                    <a:pt x="949994" y="1747054"/>
                    <a:pt x="1134965" y="1604851"/>
                  </a:cubicBezTo>
                  <a:cubicBezTo>
                    <a:pt x="1243444" y="1516249"/>
                    <a:pt x="1330206" y="1420698"/>
                    <a:pt x="1395151" y="1318249"/>
                  </a:cubicBezTo>
                  <a:cubicBezTo>
                    <a:pt x="1460095" y="1215902"/>
                    <a:pt x="1492592" y="1101240"/>
                    <a:pt x="1492592" y="974367"/>
                  </a:cubicBezTo>
                  <a:cubicBezTo>
                    <a:pt x="1492592" y="833748"/>
                    <a:pt x="1455547" y="723685"/>
                    <a:pt x="1381406" y="644230"/>
                  </a:cubicBezTo>
                  <a:cubicBezTo>
                    <a:pt x="1307264" y="564774"/>
                    <a:pt x="1201442" y="525021"/>
                    <a:pt x="1063889" y="525021"/>
                  </a:cubicBezTo>
                  <a:cubicBezTo>
                    <a:pt x="950761" y="525021"/>
                    <a:pt x="854852" y="558642"/>
                    <a:pt x="776162" y="625886"/>
                  </a:cubicBezTo>
                  <a:cubicBezTo>
                    <a:pt x="697422" y="693180"/>
                    <a:pt x="657311" y="791746"/>
                    <a:pt x="655829" y="921635"/>
                  </a:cubicBezTo>
                  <a:lnTo>
                    <a:pt x="4752" y="921635"/>
                  </a:lnTo>
                  <a:lnTo>
                    <a:pt x="153" y="907839"/>
                  </a:lnTo>
                  <a:cubicBezTo>
                    <a:pt x="-4394" y="614440"/>
                    <a:pt x="92179" y="389767"/>
                    <a:pt x="290180" y="233870"/>
                  </a:cubicBezTo>
                  <a:cubicBezTo>
                    <a:pt x="488078" y="77974"/>
                    <a:pt x="746015" y="0"/>
                    <a:pt x="1063940" y="0"/>
                  </a:cubicBezTo>
                  <a:cubicBezTo>
                    <a:pt x="1406290" y="0"/>
                    <a:pt x="1674906" y="86763"/>
                    <a:pt x="1869790" y="260185"/>
                  </a:cubicBezTo>
                  <a:cubicBezTo>
                    <a:pt x="2064623" y="433659"/>
                    <a:pt x="2162065" y="669420"/>
                    <a:pt x="2162065" y="967469"/>
                  </a:cubicBezTo>
                  <a:cubicBezTo>
                    <a:pt x="2162065" y="1161535"/>
                    <a:pt x="2105142" y="1341140"/>
                    <a:pt x="1991247" y="1506234"/>
                  </a:cubicBezTo>
                  <a:cubicBezTo>
                    <a:pt x="1877404" y="1671328"/>
                    <a:pt x="1734843" y="1809648"/>
                    <a:pt x="1563719" y="1921192"/>
                  </a:cubicBezTo>
                  <a:cubicBezTo>
                    <a:pt x="1470468" y="1993034"/>
                    <a:pt x="1409304" y="2065234"/>
                    <a:pt x="1380281" y="2137843"/>
                  </a:cubicBezTo>
                  <a:cubicBezTo>
                    <a:pt x="1351207" y="2210452"/>
                    <a:pt x="1336696" y="2310142"/>
                    <a:pt x="1336696" y="2437015"/>
                  </a:cubicBezTo>
                  <a:lnTo>
                    <a:pt x="669574" y="2437015"/>
                  </a:lnTo>
                  <a:close/>
                </a:path>
              </a:pathLst>
            </a:custGeom>
            <a:gradFill flip="none" rotWithShape="1">
              <a:gsLst>
                <a:gs pos="0">
                  <a:schemeClr val="bg2">
                    <a:lumMod val="75000"/>
                    <a:lumOff val="25000"/>
                    <a:alpha val="65000"/>
                  </a:schemeClr>
                </a:gs>
                <a:gs pos="100000">
                  <a:schemeClr val="bg1">
                    <a:alpha val="76000"/>
                  </a:schemeClr>
                </a:gs>
              </a:gsLst>
              <a:lin ang="2700000" scaled="1"/>
              <a:tileRect/>
            </a:gradFill>
            <a:ln w="317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a:ln>
                  <a:noFill/>
                </a:ln>
                <a:solidFill>
                  <a:srgbClr val="FFFFFF"/>
                </a:solidFill>
                <a:effectLst/>
                <a:uLnTx/>
                <a:uFillTx/>
                <a:latin typeface="Segoe UI Semibold"/>
                <a:ea typeface="Calibri" panose="020F0502020204030204" pitchFamily="34" charset="0"/>
                <a:cs typeface="Arial"/>
              </a:endParaRPr>
            </a:p>
          </p:txBody>
        </p:sp>
        <p:sp>
          <p:nvSpPr>
            <p:cNvPr id="8" name="Freeform: Shape 7">
              <a:extLst>
                <a:ext uri="{FF2B5EF4-FFF2-40B4-BE49-F238E27FC236}">
                  <a16:creationId xmlns:a16="http://schemas.microsoft.com/office/drawing/2014/main" id="{8A2FAC99-8AE2-1B0E-A6C7-3DAC94D8A31B}"/>
                </a:ext>
              </a:extLst>
            </p:cNvPr>
            <p:cNvSpPr/>
            <p:nvPr/>
          </p:nvSpPr>
          <p:spPr>
            <a:xfrm>
              <a:off x="4345940" y="4706187"/>
              <a:ext cx="674071" cy="686606"/>
            </a:xfrm>
            <a:custGeom>
              <a:avLst/>
              <a:gdLst>
                <a:gd name="connsiteX0" fmla="*/ 0 w 674070"/>
                <a:gd name="connsiteY0" fmla="*/ 0 h 573153"/>
                <a:gd name="connsiteX1" fmla="*/ 674071 w 674070"/>
                <a:gd name="connsiteY1" fmla="*/ 0 h 573153"/>
                <a:gd name="connsiteX2" fmla="*/ 674071 w 674070"/>
                <a:gd name="connsiteY2" fmla="*/ 573154 h 573153"/>
                <a:gd name="connsiteX3" fmla="*/ 0 w 674070"/>
                <a:gd name="connsiteY3" fmla="*/ 573154 h 573153"/>
                <a:gd name="connsiteX0" fmla="*/ 0 w 674071"/>
                <a:gd name="connsiteY0" fmla="*/ 0 h 573154"/>
                <a:gd name="connsiteX1" fmla="*/ 674071 w 674071"/>
                <a:gd name="connsiteY1" fmla="*/ 0 h 573154"/>
                <a:gd name="connsiteX2" fmla="*/ 674071 w 674071"/>
                <a:gd name="connsiteY2" fmla="*/ 573154 h 573154"/>
                <a:gd name="connsiteX3" fmla="*/ 276481 w 674071"/>
                <a:gd name="connsiteY3" fmla="*/ 571530 h 573154"/>
                <a:gd name="connsiteX4" fmla="*/ 0 w 674071"/>
                <a:gd name="connsiteY4" fmla="*/ 573154 h 573154"/>
                <a:gd name="connsiteX5" fmla="*/ 0 w 674071"/>
                <a:gd name="connsiteY5" fmla="*/ 0 h 573154"/>
                <a:gd name="connsiteX0" fmla="*/ 276481 w 674071"/>
                <a:gd name="connsiteY0" fmla="*/ 571530 h 633673"/>
                <a:gd name="connsiteX1" fmla="*/ 0 w 674071"/>
                <a:gd name="connsiteY1" fmla="*/ 573154 h 633673"/>
                <a:gd name="connsiteX2" fmla="*/ 0 w 674071"/>
                <a:gd name="connsiteY2" fmla="*/ 0 h 633673"/>
                <a:gd name="connsiteX3" fmla="*/ 674071 w 674071"/>
                <a:gd name="connsiteY3" fmla="*/ 0 h 633673"/>
                <a:gd name="connsiteX4" fmla="*/ 674071 w 674071"/>
                <a:gd name="connsiteY4" fmla="*/ 573154 h 633673"/>
                <a:gd name="connsiteX5" fmla="*/ 350925 w 674071"/>
                <a:gd name="connsiteY5" fmla="*/ 633673 h 633673"/>
                <a:gd name="connsiteX0" fmla="*/ 276481 w 674071"/>
                <a:gd name="connsiteY0" fmla="*/ 571530 h 573154"/>
                <a:gd name="connsiteX1" fmla="*/ 0 w 674071"/>
                <a:gd name="connsiteY1" fmla="*/ 573154 h 573154"/>
                <a:gd name="connsiteX2" fmla="*/ 0 w 674071"/>
                <a:gd name="connsiteY2" fmla="*/ 0 h 573154"/>
                <a:gd name="connsiteX3" fmla="*/ 674071 w 674071"/>
                <a:gd name="connsiteY3" fmla="*/ 0 h 573154"/>
                <a:gd name="connsiteX4" fmla="*/ 674071 w 674071"/>
                <a:gd name="connsiteY4" fmla="*/ 573154 h 573154"/>
                <a:gd name="connsiteX0" fmla="*/ 0 w 674071"/>
                <a:gd name="connsiteY0" fmla="*/ 573154 h 573154"/>
                <a:gd name="connsiteX1" fmla="*/ 0 w 674071"/>
                <a:gd name="connsiteY1" fmla="*/ 0 h 573154"/>
                <a:gd name="connsiteX2" fmla="*/ 674071 w 674071"/>
                <a:gd name="connsiteY2" fmla="*/ 0 h 573154"/>
                <a:gd name="connsiteX3" fmla="*/ 674071 w 674071"/>
                <a:gd name="connsiteY3" fmla="*/ 573154 h 573154"/>
              </a:gdLst>
              <a:ahLst/>
              <a:cxnLst>
                <a:cxn ang="0">
                  <a:pos x="connsiteX0" y="connsiteY0"/>
                </a:cxn>
                <a:cxn ang="0">
                  <a:pos x="connsiteX1" y="connsiteY1"/>
                </a:cxn>
                <a:cxn ang="0">
                  <a:pos x="connsiteX2" y="connsiteY2"/>
                </a:cxn>
                <a:cxn ang="0">
                  <a:pos x="connsiteX3" y="connsiteY3"/>
                </a:cxn>
              </a:cxnLst>
              <a:rect l="l" t="t" r="r" b="b"/>
              <a:pathLst>
                <a:path w="674071" h="573154">
                  <a:moveTo>
                    <a:pt x="0" y="573154"/>
                  </a:moveTo>
                  <a:lnTo>
                    <a:pt x="0" y="0"/>
                  </a:lnTo>
                  <a:lnTo>
                    <a:pt x="674071" y="0"/>
                  </a:lnTo>
                  <a:lnTo>
                    <a:pt x="674071" y="573154"/>
                  </a:lnTo>
                </a:path>
              </a:pathLst>
            </a:cu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32" name="Straight Connector 31">
            <a:extLst>
              <a:ext uri="{FF2B5EF4-FFF2-40B4-BE49-F238E27FC236}">
                <a16:creationId xmlns:a16="http://schemas.microsoft.com/office/drawing/2014/main" id="{7C216C09-0C8C-FB8C-53E4-6DD99F211BEA}"/>
              </a:ext>
              <a:ext uri="{C183D7F6-B498-43B3-948B-1728B52AA6E4}">
                <adec:decorative xmlns:adec="http://schemas.microsoft.com/office/drawing/2017/decorative" val="1"/>
              </a:ext>
            </a:extLst>
          </p:cNvPr>
          <p:cNvCxnSpPr>
            <a:cxnSpLocks/>
          </p:cNvCxnSpPr>
          <p:nvPr/>
        </p:nvCxnSpPr>
        <p:spPr>
          <a:xfrm>
            <a:off x="0" y="5529270"/>
            <a:ext cx="1410617" cy="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E53DF13-5B36-ADD0-E0BC-6C2698A81EAA}"/>
              </a:ext>
              <a:ext uri="{C183D7F6-B498-43B3-948B-1728B52AA6E4}">
                <adec:decorative xmlns:adec="http://schemas.microsoft.com/office/drawing/2017/decorative" val="1"/>
              </a:ext>
            </a:extLst>
          </p:cNvPr>
          <p:cNvCxnSpPr>
            <a:cxnSpLocks/>
          </p:cNvCxnSpPr>
          <p:nvPr/>
        </p:nvCxnSpPr>
        <p:spPr>
          <a:xfrm flipV="1">
            <a:off x="2238578" y="5529270"/>
            <a:ext cx="9953422" cy="1"/>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2681030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2A5D62-82C4-1F14-0305-BC3AC23FD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48EEEB37-7CE1-F648-ED1F-605709B7BBA7}"/>
              </a:ext>
            </a:extLst>
          </p:cNvPr>
          <p:cNvSpPr>
            <a:spLocks noGrp="1"/>
          </p:cNvSpPr>
          <p:nvPr>
            <p:ph type="title"/>
          </p:nvPr>
        </p:nvSpPr>
        <p:spPr>
          <a:xfrm>
            <a:off x="588262" y="-326827"/>
            <a:ext cx="4416552" cy="307777"/>
          </a:xfrm>
        </p:spPr>
        <p:txBody>
          <a:bodyPr/>
          <a:lstStyle/>
          <a:p>
            <a:r>
              <a:rPr lang="en-US">
                <a:solidFill>
                  <a:schemeClr val="tx1"/>
                </a:solidFill>
              </a:rPr>
              <a:t>Thanks for joining us today!</a:t>
            </a:r>
            <a:endParaRPr lang="en-US">
              <a:solidFill>
                <a:schemeClr val="tx1"/>
              </a:solidFill>
              <a:latin typeface="Segoe UI Semilight" panose="020B0402040204020203" pitchFamily="34" charset="0"/>
              <a:cs typeface="Segoe UI Semilight" panose="020B0402040204020203" pitchFamily="34" charset="0"/>
            </a:endParaRPr>
          </a:p>
        </p:txBody>
      </p:sp>
      <p:pic>
        <p:nvPicPr>
          <p:cNvPr id="10" name="MS logo white - EMF" descr="Microsoft logo">
            <a:extLst>
              <a:ext uri="{FF2B5EF4-FFF2-40B4-BE49-F238E27FC236}">
                <a16:creationId xmlns:a16="http://schemas.microsoft.com/office/drawing/2014/main" id="{E9FECFCA-BBB7-E651-A94E-A211F669E4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1" name="Text Box 3">
            <a:extLst>
              <a:ext uri="{FF2B5EF4-FFF2-40B4-BE49-F238E27FC236}">
                <a16:creationId xmlns:a16="http://schemas.microsoft.com/office/drawing/2014/main" id="{8B0B09D2-3B97-F26A-5183-E3D42B7AE200}"/>
              </a:ext>
            </a:extLst>
          </p:cNvPr>
          <p:cNvSpPr txBox="1">
            <a:spLocks noChangeArrowheads="1"/>
          </p:cNvSpPr>
          <p:nvPr/>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18" name="Freeform: Shape 17">
            <a:extLst>
              <a:ext uri="{FF2B5EF4-FFF2-40B4-BE49-F238E27FC236}">
                <a16:creationId xmlns:a16="http://schemas.microsoft.com/office/drawing/2014/main" id="{0E5CD4A3-2EA6-F94D-6347-B7A053DE567C}"/>
              </a:ext>
              <a:ext uri="{C183D7F6-B498-43B3-948B-1728B52AA6E4}">
                <adec:decorative xmlns:adec="http://schemas.microsoft.com/office/drawing/2017/decorative" val="1"/>
              </a:ext>
            </a:extLst>
          </p:cNvPr>
          <p:cNvSpPr>
            <a:spLocks/>
          </p:cNvSpPr>
          <p:nvPr/>
        </p:nvSpPr>
        <p:spPr bwMode="auto">
          <a:xfrm rot="5400000" flipV="1">
            <a:off x="5296703" y="-2372870"/>
            <a:ext cx="2186858" cy="11603740"/>
          </a:xfrm>
          <a:custGeom>
            <a:avLst/>
            <a:gdLst>
              <a:gd name="connsiteX0" fmla="*/ 0 w 2186858"/>
              <a:gd name="connsiteY0" fmla="*/ 10412272 h 11603740"/>
              <a:gd name="connsiteX1" fmla="*/ 0 w 2186858"/>
              <a:gd name="connsiteY1" fmla="*/ 11603740 h 11603740"/>
              <a:gd name="connsiteX2" fmla="*/ 2186858 w 2186858"/>
              <a:gd name="connsiteY2" fmla="*/ 11603740 h 11603740"/>
              <a:gd name="connsiteX3" fmla="*/ 2186858 w 2186858"/>
              <a:gd name="connsiteY3" fmla="*/ 10412272 h 11603740"/>
              <a:gd name="connsiteX4" fmla="*/ 2123072 w 2186858"/>
              <a:gd name="connsiteY4" fmla="*/ 10443000 h 11603740"/>
              <a:gd name="connsiteX5" fmla="*/ 1093429 w 2186858"/>
              <a:gd name="connsiteY5" fmla="*/ 10650875 h 11603740"/>
              <a:gd name="connsiteX6" fmla="*/ 63786 w 2186858"/>
              <a:gd name="connsiteY6" fmla="*/ 10443000 h 11603740"/>
              <a:gd name="connsiteX7" fmla="*/ 0 w 2186858"/>
              <a:gd name="connsiteY7" fmla="*/ 0 h 11603740"/>
              <a:gd name="connsiteX8" fmla="*/ 0 w 2186858"/>
              <a:gd name="connsiteY8" fmla="*/ 5599018 h 11603740"/>
              <a:gd name="connsiteX9" fmla="*/ 63786 w 2186858"/>
              <a:gd name="connsiteY9" fmla="*/ 5568291 h 11603740"/>
              <a:gd name="connsiteX10" fmla="*/ 1093429 w 2186858"/>
              <a:gd name="connsiteY10" fmla="*/ 5360415 h 11603740"/>
              <a:gd name="connsiteX11" fmla="*/ 2123071 w 2186858"/>
              <a:gd name="connsiteY11" fmla="*/ 5568291 h 11603740"/>
              <a:gd name="connsiteX12" fmla="*/ 2186858 w 2186858"/>
              <a:gd name="connsiteY12" fmla="*/ 5599018 h 11603740"/>
              <a:gd name="connsiteX13" fmla="*/ 2186858 w 2186858"/>
              <a:gd name="connsiteY13" fmla="*/ 0 h 116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6858" h="11603740">
                <a:moveTo>
                  <a:pt x="0" y="10412272"/>
                </a:moveTo>
                <a:lnTo>
                  <a:pt x="0" y="11603740"/>
                </a:lnTo>
                <a:lnTo>
                  <a:pt x="2186858" y="11603740"/>
                </a:lnTo>
                <a:lnTo>
                  <a:pt x="2186858" y="10412272"/>
                </a:lnTo>
                <a:lnTo>
                  <a:pt x="2123072" y="10443000"/>
                </a:lnTo>
                <a:cubicBezTo>
                  <a:pt x="1806601" y="10576856"/>
                  <a:pt x="1458659" y="10650875"/>
                  <a:pt x="1093429" y="10650875"/>
                </a:cubicBezTo>
                <a:cubicBezTo>
                  <a:pt x="728199" y="10650875"/>
                  <a:pt x="380257" y="10576856"/>
                  <a:pt x="63786" y="10443000"/>
                </a:cubicBezTo>
                <a:close/>
                <a:moveTo>
                  <a:pt x="0" y="0"/>
                </a:moveTo>
                <a:lnTo>
                  <a:pt x="0" y="5599018"/>
                </a:lnTo>
                <a:lnTo>
                  <a:pt x="63786" y="5568291"/>
                </a:lnTo>
                <a:cubicBezTo>
                  <a:pt x="380257" y="5434435"/>
                  <a:pt x="728199" y="5360415"/>
                  <a:pt x="1093429" y="5360415"/>
                </a:cubicBezTo>
                <a:cubicBezTo>
                  <a:pt x="1458659" y="5360415"/>
                  <a:pt x="1806601" y="5434435"/>
                  <a:pt x="2123071" y="5568291"/>
                </a:cubicBezTo>
                <a:lnTo>
                  <a:pt x="2186858" y="5599018"/>
                </a:lnTo>
                <a:lnTo>
                  <a:pt x="2186858" y="0"/>
                </a:lnTo>
                <a:close/>
              </a:path>
            </a:pathLst>
          </a:custGeom>
          <a:gradFill flip="none" rotWithShape="1">
            <a:gsLst>
              <a:gs pos="100000">
                <a:schemeClr val="bg2">
                  <a:lumMod val="90000"/>
                  <a:lumOff val="10000"/>
                  <a:alpha val="86000"/>
                </a:schemeClr>
              </a:gs>
              <a:gs pos="0">
                <a:srgbClr val="103954"/>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B2478365-E78B-0F61-CB5B-534F2FF85551}"/>
              </a:ext>
              <a:ext uri="{C183D7F6-B498-43B3-948B-1728B52AA6E4}">
                <adec:decorative xmlns:adec="http://schemas.microsoft.com/office/drawing/2017/decorative" val="1"/>
              </a:ext>
            </a:extLst>
          </p:cNvPr>
          <p:cNvSpPr>
            <a:spLocks/>
          </p:cNvSpPr>
          <p:nvPr/>
        </p:nvSpPr>
        <p:spPr bwMode="auto">
          <a:xfrm>
            <a:off x="6208234" y="1043328"/>
            <a:ext cx="4771346" cy="4771344"/>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a:solidFill>
                <a:srgbClr val="FFFFFF"/>
              </a:solidFill>
              <a:latin typeface="Segoe UI Semibold"/>
              <a:ea typeface="Calibri" panose="020F0502020204030204" pitchFamily="34" charset="0"/>
              <a:cs typeface="Arial"/>
            </a:endParaRPr>
          </a:p>
        </p:txBody>
      </p:sp>
      <p:cxnSp>
        <p:nvCxnSpPr>
          <p:cNvPr id="20" name="Straight Connector 19">
            <a:extLst>
              <a:ext uri="{FF2B5EF4-FFF2-40B4-BE49-F238E27FC236}">
                <a16:creationId xmlns:a16="http://schemas.microsoft.com/office/drawing/2014/main" id="{58E25B59-A389-B95C-5DA3-47902EC11C21}"/>
              </a:ext>
              <a:ext uri="{C183D7F6-B498-43B3-948B-1728B52AA6E4}">
                <adec:decorative xmlns:adec="http://schemas.microsoft.com/office/drawing/2017/decorative" val="1"/>
              </a:ext>
            </a:extLst>
          </p:cNvPr>
          <p:cNvCxnSpPr>
            <a:cxnSpLocks/>
          </p:cNvCxnSpPr>
          <p:nvPr/>
        </p:nvCxnSpPr>
        <p:spPr>
          <a:xfrm>
            <a:off x="588262" y="2336292"/>
            <a:ext cx="0" cy="2185416"/>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54E47AC2-1E58-D8FB-83FD-B36E2D37F0A9}"/>
              </a:ext>
              <a:ext uri="{C183D7F6-B498-43B3-948B-1728B52AA6E4}">
                <adec:decorative xmlns:adec="http://schemas.microsoft.com/office/drawing/2017/decorative" val="1"/>
              </a:ext>
            </a:extLst>
          </p:cNvPr>
          <p:cNvSpPr txBox="1">
            <a:spLocks/>
          </p:cNvSpPr>
          <p:nvPr/>
        </p:nvSpPr>
        <p:spPr>
          <a:xfrm>
            <a:off x="1212419" y="2813447"/>
            <a:ext cx="4045375" cy="123110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i="0" kern="1200" cap="none" spc="0" baseline="0">
                <a:ln w="3175">
                  <a:noFill/>
                </a:ln>
                <a:solidFill>
                  <a:schemeClr val="bg1"/>
                </a:solidFill>
                <a:effectLst/>
                <a:latin typeface="+mj-lt"/>
                <a:ea typeface="+mn-ea"/>
                <a:cs typeface="Segoe UI Semibold" panose="020B0502040204020203" pitchFamily="34" charset="0"/>
              </a:defRPr>
            </a:lvl1pPr>
          </a:lstStyle>
          <a:p>
            <a:r>
              <a:rPr lang="en-US" sz="4000">
                <a:solidFill>
                  <a:schemeClr val="tx1"/>
                </a:solidFill>
              </a:rPr>
              <a:t>Thanks for joining us today!</a:t>
            </a:r>
            <a:endParaRPr lang="en-US" sz="4000">
              <a:solidFill>
                <a:schemeClr val="tx1"/>
              </a:solidFill>
              <a:latin typeface="Segoe UI Semilight" panose="020B0402040204020203" pitchFamily="34" charset="0"/>
              <a:cs typeface="Segoe UI Semilight" panose="020B0402040204020203" pitchFamily="34" charset="0"/>
            </a:endParaRPr>
          </a:p>
        </p:txBody>
      </p:sp>
      <p:pic>
        <p:nvPicPr>
          <p:cNvPr id="19" name="Picture 18">
            <a:extLst>
              <a:ext uri="{FF2B5EF4-FFF2-40B4-BE49-F238E27FC236}">
                <a16:creationId xmlns:a16="http://schemas.microsoft.com/office/drawing/2014/main" id="{A80E4A4A-3637-F3ED-9A1B-54F7D8DD1B2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41256" y="1276350"/>
            <a:ext cx="4305302" cy="4305300"/>
          </a:xfrm>
          <a:prstGeom prst="ellipse">
            <a:avLst/>
          </a:prstGeom>
        </p:spPr>
      </p:pic>
    </p:spTree>
    <p:custDataLst>
      <p:tags r:id="rId1"/>
    </p:custDataLst>
    <p:extLst>
      <p:ext uri="{BB962C8B-B14F-4D97-AF65-F5344CB8AC3E}">
        <p14:creationId xmlns:p14="http://schemas.microsoft.com/office/powerpoint/2010/main" val="34732398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a:cs typeface="Segoe UI Semibold"/>
              </a:rPr>
              <a:t>What is artificial intelligence? </a:t>
            </a:r>
            <a:endParaRPr lang="en-US" sz="3600"/>
          </a:p>
        </p:txBody>
      </p:sp>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22921"/>
            <a:ext cx="0" cy="1690179"/>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14309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129573"/>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1806F38-867E-038C-5C93-8659E61E09F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561" y="4036141"/>
            <a:ext cx="1673942" cy="1661652"/>
          </a:xfrm>
          <a:prstGeom prst="rect">
            <a:avLst/>
          </a:prstGeom>
        </p:spPr>
      </p:pic>
      <p:sp>
        <p:nvSpPr>
          <p:cNvPr id="3" name="Text Placeholder 4">
            <a:extLst>
              <a:ext uri="{FF2B5EF4-FFF2-40B4-BE49-F238E27FC236}">
                <a16:creationId xmlns:a16="http://schemas.microsoft.com/office/drawing/2014/main" id="{3C2088A0-CD34-7B6F-E8A7-3CC55A58FE80}"/>
              </a:ext>
            </a:extLst>
          </p:cNvPr>
          <p:cNvSpPr txBox="1">
            <a:spLocks/>
          </p:cNvSpPr>
          <p:nvPr/>
        </p:nvSpPr>
        <p:spPr>
          <a:xfrm>
            <a:off x="5299075" y="1143098"/>
            <a:ext cx="6300788" cy="1477328"/>
          </a:xfrm>
          <a:prstGeom prst="rect">
            <a:avLst/>
          </a:prstGeom>
        </p:spPr>
        <p:txBody>
          <a:bodyPr vert="horz" wrap="square" lIns="0" tIns="0" rIns="0" bIns="0" rtlCol="0" anchor="t">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cs typeface="Segoe UI Semilight"/>
              </a:rPr>
              <a:t>Artificial intelligence (AI) is the ability of a computer or other machine to perform those activities [or tasks] that are normally thought to require intelligence. </a:t>
            </a:r>
          </a:p>
        </p:txBody>
      </p:sp>
      <p:sp>
        <p:nvSpPr>
          <p:cNvPr id="6" name="Text Placeholder 4">
            <a:extLst>
              <a:ext uri="{FF2B5EF4-FFF2-40B4-BE49-F238E27FC236}">
                <a16:creationId xmlns:a16="http://schemas.microsoft.com/office/drawing/2014/main" id="{D3022B0E-4D5E-F4C0-29FF-598F68E435ED}"/>
              </a:ext>
            </a:extLst>
          </p:cNvPr>
          <p:cNvSpPr txBox="1">
            <a:spLocks/>
          </p:cNvSpPr>
          <p:nvPr/>
        </p:nvSpPr>
        <p:spPr>
          <a:xfrm>
            <a:off x="5299075" y="3129573"/>
            <a:ext cx="6300788" cy="55399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1800" b="0" i="0" u="sng" strike="noStrike">
                <a:solidFill>
                  <a:srgbClr val="90C8F3"/>
                </a:solidFill>
                <a:effectLst/>
                <a:latin typeface="Segoe UI" panose="020B0502040204020203" pitchFamily="34" charset="0"/>
                <a:hlinkClick r:id="rId5"/>
              </a:rPr>
              <a:t>American Heritage Dictionary Entry: artificial intelligence (ahdictionary.com)</a:t>
            </a:r>
            <a:endParaRPr lang="en-US" sz="2400">
              <a:cs typeface="Segoe UI"/>
            </a:endParaRPr>
          </a:p>
        </p:txBody>
      </p:sp>
      <p:cxnSp>
        <p:nvCxnSpPr>
          <p:cNvPr id="7" name="Straight Connector 6">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2874999"/>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17739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9815839-8C56-D423-55E3-48C195226AB7}"/>
              </a:ext>
            </a:extLst>
          </p:cNvPr>
          <p:cNvSpPr>
            <a:spLocks noGrp="1"/>
          </p:cNvSpPr>
          <p:nvPr>
            <p:ph type="title"/>
          </p:nvPr>
        </p:nvSpPr>
        <p:spPr>
          <a:xfrm>
            <a:off x="588262" y="585216"/>
            <a:ext cx="11311638" cy="553998"/>
          </a:xfrm>
        </p:spPr>
        <p:txBody>
          <a:bodyPr/>
          <a:lstStyle/>
          <a:p>
            <a:r>
              <a:rPr lang="en-US" sz="3600"/>
              <a:t>AI in the world around us</a:t>
            </a:r>
          </a:p>
        </p:txBody>
      </p:sp>
      <p:sp>
        <p:nvSpPr>
          <p:cNvPr id="23" name="Rectangle 22" descr="A circular infographic of a globe with the six points rotating around it">
            <a:extLst>
              <a:ext uri="{FF2B5EF4-FFF2-40B4-BE49-F238E27FC236}">
                <a16:creationId xmlns:a16="http://schemas.microsoft.com/office/drawing/2014/main" id="{C9F01746-E399-02BA-FF3B-451A9F6E5421}"/>
              </a:ext>
              <a:ext uri="{C183D7F6-B498-43B3-948B-1728B52AA6E4}">
                <adec:decorative xmlns:adec="http://schemas.microsoft.com/office/drawing/2017/decorative" val="0"/>
              </a:ext>
            </a:extLst>
          </p:cNvPr>
          <p:cNvSpPr/>
          <p:nvPr/>
        </p:nvSpPr>
        <p:spPr bwMode="auto">
          <a:xfrm rot="16200000">
            <a:off x="3902944" y="-2378943"/>
            <a:ext cx="438611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06" name="Group 105">
            <a:extLst>
              <a:ext uri="{FF2B5EF4-FFF2-40B4-BE49-F238E27FC236}">
                <a16:creationId xmlns:a16="http://schemas.microsoft.com/office/drawing/2014/main" id="{425E4F74-D929-E027-A1B0-F39907266FE2}"/>
              </a:ext>
              <a:ext uri="{C183D7F6-B498-43B3-948B-1728B52AA6E4}">
                <adec:decorative xmlns:adec="http://schemas.microsoft.com/office/drawing/2017/decorative" val="1"/>
              </a:ext>
            </a:extLst>
          </p:cNvPr>
          <p:cNvGrpSpPr/>
          <p:nvPr/>
        </p:nvGrpSpPr>
        <p:grpSpPr>
          <a:xfrm>
            <a:off x="4796791" y="1998786"/>
            <a:ext cx="847725" cy="457200"/>
            <a:chOff x="4796791" y="1998786"/>
            <a:chExt cx="847725" cy="457200"/>
          </a:xfrm>
        </p:grpSpPr>
        <p:sp>
          <p:nvSpPr>
            <p:cNvPr id="48" name="Freeform: Shape 47">
              <a:extLst>
                <a:ext uri="{FF2B5EF4-FFF2-40B4-BE49-F238E27FC236}">
                  <a16:creationId xmlns:a16="http://schemas.microsoft.com/office/drawing/2014/main" id="{F8055C50-0464-E751-9C39-AB3D004D57CA}"/>
                </a:ext>
              </a:extLst>
            </p:cNvPr>
            <p:cNvSpPr/>
            <p:nvPr/>
          </p:nvSpPr>
          <p:spPr bwMode="auto">
            <a:xfrm>
              <a:off x="4796791" y="2151186"/>
              <a:ext cx="847725" cy="304800"/>
            </a:xfrm>
            <a:custGeom>
              <a:avLst/>
              <a:gdLst>
                <a:gd name="connsiteX0" fmla="*/ 0 w 847725"/>
                <a:gd name="connsiteY0" fmla="*/ 0 h 304800"/>
                <a:gd name="connsiteX1" fmla="*/ 542925 w 847725"/>
                <a:gd name="connsiteY1" fmla="*/ 0 h 304800"/>
                <a:gd name="connsiteX2" fmla="*/ 847725 w 847725"/>
                <a:gd name="connsiteY2" fmla="*/ 304800 h 304800"/>
              </a:gdLst>
              <a:ahLst/>
              <a:cxnLst>
                <a:cxn ang="0">
                  <a:pos x="connsiteX0" y="connsiteY0"/>
                </a:cxn>
                <a:cxn ang="0">
                  <a:pos x="connsiteX1" y="connsiteY1"/>
                </a:cxn>
                <a:cxn ang="0">
                  <a:pos x="connsiteX2" y="connsiteY2"/>
                </a:cxn>
              </a:cxnLst>
              <a:rect l="l" t="t" r="r" b="b"/>
              <a:pathLst>
                <a:path w="847725" h="304800">
                  <a:moveTo>
                    <a:pt x="0" y="0"/>
                  </a:moveTo>
                  <a:lnTo>
                    <a:pt x="542925" y="0"/>
                  </a:lnTo>
                  <a:lnTo>
                    <a:pt x="847725" y="304800"/>
                  </a:lnTo>
                </a:path>
              </a:pathLst>
            </a:cu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EBB227A3-9EED-A656-5329-68B39681EF2D}"/>
                </a:ext>
              </a:extLst>
            </p:cNvPr>
            <p:cNvCxnSpPr/>
            <p:nvPr/>
          </p:nvCxnSpPr>
          <p:spPr>
            <a:xfrm>
              <a:off x="4796791" y="1998786"/>
              <a:ext cx="0" cy="3048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C969342F-C6B4-A5A3-65D6-839A5BB101C1}"/>
              </a:ext>
              <a:ext uri="{C183D7F6-B498-43B3-948B-1728B52AA6E4}">
                <adec:decorative xmlns:adec="http://schemas.microsoft.com/office/drawing/2017/decorative" val="1"/>
              </a:ext>
            </a:extLst>
          </p:cNvPr>
          <p:cNvGrpSpPr/>
          <p:nvPr/>
        </p:nvGrpSpPr>
        <p:grpSpPr>
          <a:xfrm>
            <a:off x="4754882" y="2375939"/>
            <a:ext cx="2682238" cy="2682238"/>
            <a:chOff x="608467" y="1566636"/>
            <a:chExt cx="3724728" cy="3724728"/>
          </a:xfrm>
        </p:grpSpPr>
        <p:sp>
          <p:nvSpPr>
            <p:cNvPr id="24" name="Oval 23">
              <a:extLst>
                <a:ext uri="{FF2B5EF4-FFF2-40B4-BE49-F238E27FC236}">
                  <a16:creationId xmlns:a16="http://schemas.microsoft.com/office/drawing/2014/main" id="{AEC2D977-6966-A323-F9B6-8D1C1E725A9E}"/>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26" name="Oval 25">
              <a:extLst>
                <a:ext uri="{FF2B5EF4-FFF2-40B4-BE49-F238E27FC236}">
                  <a16:creationId xmlns:a16="http://schemas.microsoft.com/office/drawing/2014/main" id="{A9E52535-7079-5568-9D6E-7D91FE527EF0}"/>
                </a:ext>
                <a:ext uri="{C183D7F6-B498-43B3-948B-1728B52AA6E4}">
                  <adec:decorative xmlns:adec="http://schemas.microsoft.com/office/drawing/2017/decorative" val="1"/>
                </a:ext>
              </a:extLst>
            </p:cNvPr>
            <p:cNvSpPr/>
            <p:nvPr/>
          </p:nvSpPr>
          <p:spPr bwMode="auto">
            <a:xfrm>
              <a:off x="945394" y="1903652"/>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69" name="Graphic 68">
            <a:extLst>
              <a:ext uri="{FF2B5EF4-FFF2-40B4-BE49-F238E27FC236}">
                <a16:creationId xmlns:a16="http://schemas.microsoft.com/office/drawing/2014/main" id="{B27C3651-46A0-A8A4-9F9F-358BAE7F53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05401" y="2726458"/>
            <a:ext cx="1981200" cy="1981200"/>
          </a:xfrm>
          <a:prstGeom prst="rect">
            <a:avLst/>
          </a:prstGeom>
        </p:spPr>
      </p:pic>
      <p:grpSp>
        <p:nvGrpSpPr>
          <p:cNvPr id="111" name="Group 110">
            <a:extLst>
              <a:ext uri="{FF2B5EF4-FFF2-40B4-BE49-F238E27FC236}">
                <a16:creationId xmlns:a16="http://schemas.microsoft.com/office/drawing/2014/main" id="{7F734B5A-68A7-318A-0559-50D9CD92E669}"/>
              </a:ext>
              <a:ext uri="{C183D7F6-B498-43B3-948B-1728B52AA6E4}">
                <adec:decorative xmlns:adec="http://schemas.microsoft.com/office/drawing/2017/decorative" val="1"/>
              </a:ext>
            </a:extLst>
          </p:cNvPr>
          <p:cNvGrpSpPr/>
          <p:nvPr/>
        </p:nvGrpSpPr>
        <p:grpSpPr>
          <a:xfrm>
            <a:off x="4114802" y="3564658"/>
            <a:ext cx="640080" cy="304800"/>
            <a:chOff x="4114802" y="3564658"/>
            <a:chExt cx="640080" cy="304800"/>
          </a:xfrm>
        </p:grpSpPr>
        <p:cxnSp>
          <p:nvCxnSpPr>
            <p:cNvPr id="112" name="Straight Connector 111">
              <a:extLst>
                <a:ext uri="{FF2B5EF4-FFF2-40B4-BE49-F238E27FC236}">
                  <a16:creationId xmlns:a16="http://schemas.microsoft.com/office/drawing/2014/main" id="{43B75CDE-4051-77C8-E464-AD8C5EE44C07}"/>
                </a:ext>
              </a:extLst>
            </p:cNvPr>
            <p:cNvCxnSpPr>
              <a:cxnSpLocks/>
            </p:cNvCxnSpPr>
            <p:nvPr/>
          </p:nvCxnSpPr>
          <p:spPr>
            <a:xfrm>
              <a:off x="4114802" y="3717058"/>
              <a:ext cx="640080" cy="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9CA8B2C-BDDD-E4D5-D4C3-C7B4BDFCE594}"/>
                </a:ext>
              </a:extLst>
            </p:cNvPr>
            <p:cNvCxnSpPr/>
            <p:nvPr/>
          </p:nvCxnSpPr>
          <p:spPr>
            <a:xfrm>
              <a:off x="4114802" y="3564658"/>
              <a:ext cx="0" cy="3048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2B136F55-2F35-6D80-76D0-36CC04A8EFD0}"/>
              </a:ext>
              <a:ext uri="{C183D7F6-B498-43B3-948B-1728B52AA6E4}">
                <adec:decorative xmlns:adec="http://schemas.microsoft.com/office/drawing/2017/decorative" val="1"/>
              </a:ext>
            </a:extLst>
          </p:cNvPr>
          <p:cNvGrpSpPr/>
          <p:nvPr/>
        </p:nvGrpSpPr>
        <p:grpSpPr>
          <a:xfrm>
            <a:off x="4796791" y="4978131"/>
            <a:ext cx="847725" cy="457200"/>
            <a:chOff x="4796791" y="4978131"/>
            <a:chExt cx="847725" cy="457200"/>
          </a:xfrm>
        </p:grpSpPr>
        <p:sp>
          <p:nvSpPr>
            <p:cNvPr id="143" name="Freeform: Shape 142">
              <a:extLst>
                <a:ext uri="{FF2B5EF4-FFF2-40B4-BE49-F238E27FC236}">
                  <a16:creationId xmlns:a16="http://schemas.microsoft.com/office/drawing/2014/main" id="{C4DA8913-23B7-44D8-A814-F07EF88DADEF}"/>
                </a:ext>
              </a:extLst>
            </p:cNvPr>
            <p:cNvSpPr/>
            <p:nvPr/>
          </p:nvSpPr>
          <p:spPr bwMode="auto">
            <a:xfrm flipV="1">
              <a:off x="4796791" y="4978131"/>
              <a:ext cx="847725" cy="304800"/>
            </a:xfrm>
            <a:custGeom>
              <a:avLst/>
              <a:gdLst>
                <a:gd name="connsiteX0" fmla="*/ 0 w 847725"/>
                <a:gd name="connsiteY0" fmla="*/ 0 h 304800"/>
                <a:gd name="connsiteX1" fmla="*/ 542925 w 847725"/>
                <a:gd name="connsiteY1" fmla="*/ 0 h 304800"/>
                <a:gd name="connsiteX2" fmla="*/ 847725 w 847725"/>
                <a:gd name="connsiteY2" fmla="*/ 304800 h 304800"/>
              </a:gdLst>
              <a:ahLst/>
              <a:cxnLst>
                <a:cxn ang="0">
                  <a:pos x="connsiteX0" y="connsiteY0"/>
                </a:cxn>
                <a:cxn ang="0">
                  <a:pos x="connsiteX1" y="connsiteY1"/>
                </a:cxn>
                <a:cxn ang="0">
                  <a:pos x="connsiteX2" y="connsiteY2"/>
                </a:cxn>
              </a:cxnLst>
              <a:rect l="l" t="t" r="r" b="b"/>
              <a:pathLst>
                <a:path w="847725" h="304800">
                  <a:moveTo>
                    <a:pt x="0" y="0"/>
                  </a:moveTo>
                  <a:lnTo>
                    <a:pt x="542925" y="0"/>
                  </a:lnTo>
                  <a:lnTo>
                    <a:pt x="847725" y="304800"/>
                  </a:lnTo>
                </a:path>
              </a:pathLst>
            </a:cu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8416A095-43A7-B749-1161-2106CC6594D8}"/>
                </a:ext>
              </a:extLst>
            </p:cNvPr>
            <p:cNvCxnSpPr/>
            <p:nvPr/>
          </p:nvCxnSpPr>
          <p:spPr>
            <a:xfrm flipV="1">
              <a:off x="4796791" y="5130531"/>
              <a:ext cx="0" cy="3048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77C12C56-3030-08C3-6B37-1B4F8DB8DFA7}"/>
              </a:ext>
              <a:ext uri="{C183D7F6-B498-43B3-948B-1728B52AA6E4}">
                <adec:decorative xmlns:adec="http://schemas.microsoft.com/office/drawing/2017/decorative" val="1"/>
              </a:ext>
            </a:extLst>
          </p:cNvPr>
          <p:cNvGrpSpPr/>
          <p:nvPr/>
        </p:nvGrpSpPr>
        <p:grpSpPr>
          <a:xfrm>
            <a:off x="6547486" y="1998786"/>
            <a:ext cx="847725" cy="457200"/>
            <a:chOff x="6547486" y="1998786"/>
            <a:chExt cx="847725" cy="457200"/>
          </a:xfrm>
        </p:grpSpPr>
        <p:sp>
          <p:nvSpPr>
            <p:cNvPr id="160" name="Freeform: Shape 159">
              <a:extLst>
                <a:ext uri="{FF2B5EF4-FFF2-40B4-BE49-F238E27FC236}">
                  <a16:creationId xmlns:a16="http://schemas.microsoft.com/office/drawing/2014/main" id="{5C083A1B-E903-FCCE-C012-0DC73A312245}"/>
                </a:ext>
              </a:extLst>
            </p:cNvPr>
            <p:cNvSpPr/>
            <p:nvPr/>
          </p:nvSpPr>
          <p:spPr bwMode="auto">
            <a:xfrm flipH="1">
              <a:off x="6547486" y="2151186"/>
              <a:ext cx="847725" cy="304800"/>
            </a:xfrm>
            <a:custGeom>
              <a:avLst/>
              <a:gdLst>
                <a:gd name="connsiteX0" fmla="*/ 0 w 847725"/>
                <a:gd name="connsiteY0" fmla="*/ 0 h 304800"/>
                <a:gd name="connsiteX1" fmla="*/ 542925 w 847725"/>
                <a:gd name="connsiteY1" fmla="*/ 0 h 304800"/>
                <a:gd name="connsiteX2" fmla="*/ 847725 w 847725"/>
                <a:gd name="connsiteY2" fmla="*/ 304800 h 304800"/>
              </a:gdLst>
              <a:ahLst/>
              <a:cxnLst>
                <a:cxn ang="0">
                  <a:pos x="connsiteX0" y="connsiteY0"/>
                </a:cxn>
                <a:cxn ang="0">
                  <a:pos x="connsiteX1" y="connsiteY1"/>
                </a:cxn>
                <a:cxn ang="0">
                  <a:pos x="connsiteX2" y="connsiteY2"/>
                </a:cxn>
              </a:cxnLst>
              <a:rect l="l" t="t" r="r" b="b"/>
              <a:pathLst>
                <a:path w="847725" h="304800">
                  <a:moveTo>
                    <a:pt x="0" y="0"/>
                  </a:moveTo>
                  <a:lnTo>
                    <a:pt x="542925" y="0"/>
                  </a:lnTo>
                  <a:lnTo>
                    <a:pt x="847725" y="304800"/>
                  </a:lnTo>
                </a:path>
              </a:pathLst>
            </a:cu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EFEA91E7-F580-0A49-8E46-F65B384A1120}"/>
                </a:ext>
              </a:extLst>
            </p:cNvPr>
            <p:cNvCxnSpPr/>
            <p:nvPr/>
          </p:nvCxnSpPr>
          <p:spPr>
            <a:xfrm>
              <a:off x="7395211" y="1998786"/>
              <a:ext cx="0" cy="3048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0D27F93F-8206-92D5-ACA2-3BE746460DE9}"/>
              </a:ext>
              <a:ext uri="{C183D7F6-B498-43B3-948B-1728B52AA6E4}">
                <adec:decorative xmlns:adec="http://schemas.microsoft.com/office/drawing/2017/decorative" val="1"/>
              </a:ext>
            </a:extLst>
          </p:cNvPr>
          <p:cNvGrpSpPr/>
          <p:nvPr/>
        </p:nvGrpSpPr>
        <p:grpSpPr>
          <a:xfrm>
            <a:off x="7437120" y="3564658"/>
            <a:ext cx="640080" cy="304800"/>
            <a:chOff x="7437120" y="3564658"/>
            <a:chExt cx="640080" cy="304800"/>
          </a:xfrm>
        </p:grpSpPr>
        <p:cxnSp>
          <p:nvCxnSpPr>
            <p:cNvPr id="172" name="Straight Connector 171">
              <a:extLst>
                <a:ext uri="{FF2B5EF4-FFF2-40B4-BE49-F238E27FC236}">
                  <a16:creationId xmlns:a16="http://schemas.microsoft.com/office/drawing/2014/main" id="{D215D629-9475-9F73-8275-E12CCE1A666E}"/>
                </a:ext>
              </a:extLst>
            </p:cNvPr>
            <p:cNvCxnSpPr>
              <a:cxnSpLocks/>
            </p:cNvCxnSpPr>
            <p:nvPr/>
          </p:nvCxnSpPr>
          <p:spPr>
            <a:xfrm>
              <a:off x="7437120" y="3717058"/>
              <a:ext cx="640080" cy="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B6B42C5-EE33-7586-B663-03DC3EE6F1FA}"/>
                </a:ext>
              </a:extLst>
            </p:cNvPr>
            <p:cNvCxnSpPr/>
            <p:nvPr/>
          </p:nvCxnSpPr>
          <p:spPr>
            <a:xfrm>
              <a:off x="8077200" y="3564658"/>
              <a:ext cx="0" cy="3048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61510B5D-5C61-8163-F590-B92363039F63}"/>
              </a:ext>
              <a:ext uri="{C183D7F6-B498-43B3-948B-1728B52AA6E4}">
                <adec:decorative xmlns:adec="http://schemas.microsoft.com/office/drawing/2017/decorative" val="1"/>
              </a:ext>
            </a:extLst>
          </p:cNvPr>
          <p:cNvGrpSpPr/>
          <p:nvPr/>
        </p:nvGrpSpPr>
        <p:grpSpPr>
          <a:xfrm>
            <a:off x="6547486" y="4978131"/>
            <a:ext cx="847725" cy="457200"/>
            <a:chOff x="6547486" y="4978131"/>
            <a:chExt cx="847725" cy="457200"/>
          </a:xfrm>
        </p:grpSpPr>
        <p:sp>
          <p:nvSpPr>
            <p:cNvPr id="182" name="Freeform: Shape 181">
              <a:extLst>
                <a:ext uri="{FF2B5EF4-FFF2-40B4-BE49-F238E27FC236}">
                  <a16:creationId xmlns:a16="http://schemas.microsoft.com/office/drawing/2014/main" id="{4A06377E-8B91-76DF-A649-7729687FCE77}"/>
                </a:ext>
              </a:extLst>
            </p:cNvPr>
            <p:cNvSpPr/>
            <p:nvPr/>
          </p:nvSpPr>
          <p:spPr bwMode="auto">
            <a:xfrm flipH="1" flipV="1">
              <a:off x="6547486" y="4978131"/>
              <a:ext cx="847725" cy="304800"/>
            </a:xfrm>
            <a:custGeom>
              <a:avLst/>
              <a:gdLst>
                <a:gd name="connsiteX0" fmla="*/ 0 w 847725"/>
                <a:gd name="connsiteY0" fmla="*/ 0 h 304800"/>
                <a:gd name="connsiteX1" fmla="*/ 542925 w 847725"/>
                <a:gd name="connsiteY1" fmla="*/ 0 h 304800"/>
                <a:gd name="connsiteX2" fmla="*/ 847725 w 847725"/>
                <a:gd name="connsiteY2" fmla="*/ 304800 h 304800"/>
              </a:gdLst>
              <a:ahLst/>
              <a:cxnLst>
                <a:cxn ang="0">
                  <a:pos x="connsiteX0" y="connsiteY0"/>
                </a:cxn>
                <a:cxn ang="0">
                  <a:pos x="connsiteX1" y="connsiteY1"/>
                </a:cxn>
                <a:cxn ang="0">
                  <a:pos x="connsiteX2" y="connsiteY2"/>
                </a:cxn>
              </a:cxnLst>
              <a:rect l="l" t="t" r="r" b="b"/>
              <a:pathLst>
                <a:path w="847725" h="304800">
                  <a:moveTo>
                    <a:pt x="0" y="0"/>
                  </a:moveTo>
                  <a:lnTo>
                    <a:pt x="542925" y="0"/>
                  </a:lnTo>
                  <a:lnTo>
                    <a:pt x="847725" y="304800"/>
                  </a:lnTo>
                </a:path>
              </a:pathLst>
            </a:cu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B63D8B74-6825-24DE-4A03-AEB63D46960D}"/>
                </a:ext>
              </a:extLst>
            </p:cNvPr>
            <p:cNvCxnSpPr/>
            <p:nvPr/>
          </p:nvCxnSpPr>
          <p:spPr>
            <a:xfrm flipV="1">
              <a:off x="7395211" y="5130531"/>
              <a:ext cx="0" cy="3048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a16="http://schemas.microsoft.com/office/drawing/2014/main" id="{0B9C2CC4-329B-B6C1-CF82-275E98B04D54}"/>
              </a:ext>
            </a:extLst>
          </p:cNvPr>
          <p:cNvSpPr txBox="1"/>
          <p:nvPr/>
        </p:nvSpPr>
        <p:spPr>
          <a:xfrm>
            <a:off x="1784748" y="1997297"/>
            <a:ext cx="2241959" cy="30777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Segoe UI Semibold" panose="020B0702040204020203" pitchFamily="34" charset="0"/>
              </a:rPr>
              <a:t>Speech recognition</a:t>
            </a:r>
          </a:p>
        </p:txBody>
      </p:sp>
      <p:sp>
        <p:nvSpPr>
          <p:cNvPr id="77" name="Graphic 103" descr="Icon of a person with two sound wave">
            <a:extLst>
              <a:ext uri="{FF2B5EF4-FFF2-40B4-BE49-F238E27FC236}">
                <a16:creationId xmlns:a16="http://schemas.microsoft.com/office/drawing/2014/main" id="{6F374F23-1F09-6ADC-CB14-7D473F6FC664}"/>
              </a:ext>
            </a:extLst>
          </p:cNvPr>
          <p:cNvSpPr/>
          <p:nvPr/>
        </p:nvSpPr>
        <p:spPr>
          <a:xfrm>
            <a:off x="4279438" y="1970316"/>
            <a:ext cx="345902" cy="361740"/>
          </a:xfrm>
          <a:custGeom>
            <a:avLst/>
            <a:gdLst>
              <a:gd name="connsiteX0" fmla="*/ 193856 w 292484"/>
              <a:gd name="connsiteY0" fmla="*/ 193077 h 305876"/>
              <a:gd name="connsiteX1" fmla="*/ 225561 w 292484"/>
              <a:gd name="connsiteY1" fmla="*/ 224782 h 305876"/>
              <a:gd name="connsiteX2" fmla="*/ 225561 w 292484"/>
              <a:gd name="connsiteY2" fmla="*/ 232894 h 305876"/>
              <a:gd name="connsiteX3" fmla="*/ 212857 w 292484"/>
              <a:gd name="connsiteY3" fmla="*/ 267271 h 305876"/>
              <a:gd name="connsiteX4" fmla="*/ 112734 w 292484"/>
              <a:gd name="connsiteY4" fmla="*/ 305876 h 305876"/>
              <a:gd name="connsiteX5" fmla="*/ 12664 w 292484"/>
              <a:gd name="connsiteY5" fmla="*/ 267256 h 305876"/>
              <a:gd name="connsiteX6" fmla="*/ 0 w 292484"/>
              <a:gd name="connsiteY6" fmla="*/ 232926 h 305876"/>
              <a:gd name="connsiteX7" fmla="*/ 0 w 292484"/>
              <a:gd name="connsiteY7" fmla="*/ 224782 h 305876"/>
              <a:gd name="connsiteX8" fmla="*/ 31705 w 292484"/>
              <a:gd name="connsiteY8" fmla="*/ 193077 h 305876"/>
              <a:gd name="connsiteX9" fmla="*/ 193856 w 292484"/>
              <a:gd name="connsiteY9" fmla="*/ 193077 h 305876"/>
              <a:gd name="connsiteX10" fmla="*/ 193856 w 292484"/>
              <a:gd name="connsiteY10" fmla="*/ 214224 h 305876"/>
              <a:gd name="connsiteX11" fmla="*/ 31705 w 292484"/>
              <a:gd name="connsiteY11" fmla="*/ 214224 h 305876"/>
              <a:gd name="connsiteX12" fmla="*/ 21147 w 292484"/>
              <a:gd name="connsiteY12" fmla="*/ 224782 h 305876"/>
              <a:gd name="connsiteX13" fmla="*/ 21147 w 292484"/>
              <a:gd name="connsiteY13" fmla="*/ 232926 h 305876"/>
              <a:gd name="connsiteX14" fmla="*/ 28745 w 292484"/>
              <a:gd name="connsiteY14" fmla="*/ 253525 h 305876"/>
              <a:gd name="connsiteX15" fmla="*/ 112734 w 292484"/>
              <a:gd name="connsiteY15" fmla="*/ 284729 h 305876"/>
              <a:gd name="connsiteX16" fmla="*/ 196791 w 292484"/>
              <a:gd name="connsiteY16" fmla="*/ 253520 h 305876"/>
              <a:gd name="connsiteX17" fmla="*/ 204414 w 292484"/>
              <a:gd name="connsiteY17" fmla="*/ 232894 h 305876"/>
              <a:gd name="connsiteX18" fmla="*/ 204414 w 292484"/>
              <a:gd name="connsiteY18" fmla="*/ 224782 h 305876"/>
              <a:gd name="connsiteX19" fmla="*/ 193856 w 292484"/>
              <a:gd name="connsiteY19" fmla="*/ 214224 h 305876"/>
              <a:gd name="connsiteX20" fmla="*/ 254474 w 292484"/>
              <a:gd name="connsiteY20" fmla="*/ 1395 h 305876"/>
              <a:gd name="connsiteX21" fmla="*/ 268901 w 292484"/>
              <a:gd name="connsiteY21" fmla="*/ 5329 h 305876"/>
              <a:gd name="connsiteX22" fmla="*/ 292484 w 292484"/>
              <a:gd name="connsiteY22" fmla="*/ 94392 h 305876"/>
              <a:gd name="connsiteX23" fmla="*/ 268747 w 292484"/>
              <a:gd name="connsiteY23" fmla="*/ 183722 h 305876"/>
              <a:gd name="connsiteX24" fmla="*/ 254314 w 292484"/>
              <a:gd name="connsiteY24" fmla="*/ 187632 h 305876"/>
              <a:gd name="connsiteX25" fmla="*/ 250404 w 292484"/>
              <a:gd name="connsiteY25" fmla="*/ 173200 h 305876"/>
              <a:gd name="connsiteX26" fmla="*/ 271337 w 292484"/>
              <a:gd name="connsiteY26" fmla="*/ 94392 h 305876"/>
              <a:gd name="connsiteX27" fmla="*/ 250541 w 292484"/>
              <a:gd name="connsiteY27" fmla="*/ 15821 h 305876"/>
              <a:gd name="connsiteX28" fmla="*/ 254474 w 292484"/>
              <a:gd name="connsiteY28" fmla="*/ 1395 h 305876"/>
              <a:gd name="connsiteX29" fmla="*/ 112734 w 292484"/>
              <a:gd name="connsiteY29" fmla="*/ 23967 h 305876"/>
              <a:gd name="connsiteX30" fmla="*/ 183225 w 292484"/>
              <a:gd name="connsiteY30" fmla="*/ 94457 h 305876"/>
              <a:gd name="connsiteX31" fmla="*/ 112734 w 292484"/>
              <a:gd name="connsiteY31" fmla="*/ 164947 h 305876"/>
              <a:gd name="connsiteX32" fmla="*/ 42244 w 292484"/>
              <a:gd name="connsiteY32" fmla="*/ 94457 h 305876"/>
              <a:gd name="connsiteX33" fmla="*/ 112734 w 292484"/>
              <a:gd name="connsiteY33" fmla="*/ 23967 h 305876"/>
              <a:gd name="connsiteX34" fmla="*/ 205619 w 292484"/>
              <a:gd name="connsiteY34" fmla="*/ 29533 h 305876"/>
              <a:gd name="connsiteX35" fmla="*/ 220037 w 292484"/>
              <a:gd name="connsiteY35" fmla="*/ 33498 h 305876"/>
              <a:gd name="connsiteX36" fmla="*/ 236092 w 292484"/>
              <a:gd name="connsiteY36" fmla="*/ 94392 h 305876"/>
              <a:gd name="connsiteX37" fmla="*/ 219965 w 292484"/>
              <a:gd name="connsiteY37" fmla="*/ 155409 h 305876"/>
              <a:gd name="connsiteX38" fmla="*/ 205543 w 292484"/>
              <a:gd name="connsiteY38" fmla="*/ 159358 h 305876"/>
              <a:gd name="connsiteX39" fmla="*/ 201594 w 292484"/>
              <a:gd name="connsiteY39" fmla="*/ 144936 h 305876"/>
              <a:gd name="connsiteX40" fmla="*/ 214945 w 292484"/>
              <a:gd name="connsiteY40" fmla="*/ 94392 h 305876"/>
              <a:gd name="connsiteX41" fmla="*/ 201653 w 292484"/>
              <a:gd name="connsiteY41" fmla="*/ 43951 h 305876"/>
              <a:gd name="connsiteX42" fmla="*/ 205619 w 292484"/>
              <a:gd name="connsiteY42" fmla="*/ 29533 h 305876"/>
              <a:gd name="connsiteX43" fmla="*/ 112734 w 292484"/>
              <a:gd name="connsiteY43" fmla="*/ 45114 h 305876"/>
              <a:gd name="connsiteX44" fmla="*/ 63391 w 292484"/>
              <a:gd name="connsiteY44" fmla="*/ 94457 h 305876"/>
              <a:gd name="connsiteX45" fmla="*/ 112734 w 292484"/>
              <a:gd name="connsiteY45" fmla="*/ 143800 h 305876"/>
              <a:gd name="connsiteX46" fmla="*/ 162078 w 292484"/>
              <a:gd name="connsiteY46" fmla="*/ 94457 h 305876"/>
              <a:gd name="connsiteX47" fmla="*/ 112734 w 292484"/>
              <a:gd name="connsiteY47" fmla="*/ 45114 h 30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484" h="305876">
                <a:moveTo>
                  <a:pt x="193856" y="193077"/>
                </a:moveTo>
                <a:cubicBezTo>
                  <a:pt x="211367" y="193077"/>
                  <a:pt x="225561" y="207272"/>
                  <a:pt x="225561" y="224782"/>
                </a:cubicBezTo>
                <a:lnTo>
                  <a:pt x="225561" y="232894"/>
                </a:lnTo>
                <a:cubicBezTo>
                  <a:pt x="225561" y="245501"/>
                  <a:pt x="221055" y="257693"/>
                  <a:pt x="212857" y="267271"/>
                </a:cubicBezTo>
                <a:cubicBezTo>
                  <a:pt x="190732" y="293120"/>
                  <a:pt x="157077" y="305876"/>
                  <a:pt x="112734" y="305876"/>
                </a:cubicBezTo>
                <a:cubicBezTo>
                  <a:pt x="68384" y="305876"/>
                  <a:pt x="34746" y="293116"/>
                  <a:pt x="12664" y="267256"/>
                </a:cubicBezTo>
                <a:cubicBezTo>
                  <a:pt x="4490" y="257685"/>
                  <a:pt x="0" y="245511"/>
                  <a:pt x="0" y="232926"/>
                </a:cubicBezTo>
                <a:lnTo>
                  <a:pt x="0" y="224782"/>
                </a:lnTo>
                <a:cubicBezTo>
                  <a:pt x="0" y="207272"/>
                  <a:pt x="14195" y="193077"/>
                  <a:pt x="31705" y="193077"/>
                </a:cubicBezTo>
                <a:lnTo>
                  <a:pt x="193856" y="193077"/>
                </a:lnTo>
                <a:close/>
                <a:moveTo>
                  <a:pt x="193856" y="214224"/>
                </a:moveTo>
                <a:lnTo>
                  <a:pt x="31705" y="214224"/>
                </a:lnTo>
                <a:cubicBezTo>
                  <a:pt x="25874" y="214224"/>
                  <a:pt x="21147" y="218951"/>
                  <a:pt x="21147" y="224782"/>
                </a:cubicBezTo>
                <a:lnTo>
                  <a:pt x="21147" y="232926"/>
                </a:lnTo>
                <a:cubicBezTo>
                  <a:pt x="21147" y="240477"/>
                  <a:pt x="23841" y="247781"/>
                  <a:pt x="28745" y="253525"/>
                </a:cubicBezTo>
                <a:cubicBezTo>
                  <a:pt x="46414" y="274216"/>
                  <a:pt x="74129" y="284729"/>
                  <a:pt x="112734" y="284729"/>
                </a:cubicBezTo>
                <a:cubicBezTo>
                  <a:pt x="151339" y="284729"/>
                  <a:pt x="179078" y="274215"/>
                  <a:pt x="196791" y="253520"/>
                </a:cubicBezTo>
                <a:cubicBezTo>
                  <a:pt x="201711" y="247774"/>
                  <a:pt x="204414" y="240458"/>
                  <a:pt x="204414" y="232894"/>
                </a:cubicBezTo>
                <a:lnTo>
                  <a:pt x="204414" y="224782"/>
                </a:lnTo>
                <a:cubicBezTo>
                  <a:pt x="204414" y="218951"/>
                  <a:pt x="199687" y="214224"/>
                  <a:pt x="193856" y="214224"/>
                </a:cubicBezTo>
                <a:close/>
                <a:moveTo>
                  <a:pt x="254474" y="1395"/>
                </a:moveTo>
                <a:cubicBezTo>
                  <a:pt x="259545" y="-1502"/>
                  <a:pt x="266004" y="259"/>
                  <a:pt x="268901" y="5329"/>
                </a:cubicBezTo>
                <a:cubicBezTo>
                  <a:pt x="284276" y="32235"/>
                  <a:pt x="292484" y="62728"/>
                  <a:pt x="292484" y="94392"/>
                </a:cubicBezTo>
                <a:cubicBezTo>
                  <a:pt x="292484" y="126162"/>
                  <a:pt x="284221" y="156753"/>
                  <a:pt x="268747" y="183722"/>
                </a:cubicBezTo>
                <a:cubicBezTo>
                  <a:pt x="265842" y="188788"/>
                  <a:pt x="259379" y="190539"/>
                  <a:pt x="254314" y="187632"/>
                </a:cubicBezTo>
                <a:cubicBezTo>
                  <a:pt x="249248" y="184726"/>
                  <a:pt x="247499" y="178264"/>
                  <a:pt x="250404" y="173200"/>
                </a:cubicBezTo>
                <a:cubicBezTo>
                  <a:pt x="264053" y="149411"/>
                  <a:pt x="271337" y="122445"/>
                  <a:pt x="271337" y="94392"/>
                </a:cubicBezTo>
                <a:cubicBezTo>
                  <a:pt x="271337" y="66433"/>
                  <a:pt x="264102" y="39553"/>
                  <a:pt x="250541" y="15821"/>
                </a:cubicBezTo>
                <a:cubicBezTo>
                  <a:pt x="247644" y="10751"/>
                  <a:pt x="249405" y="4292"/>
                  <a:pt x="254474" y="1395"/>
                </a:cubicBezTo>
                <a:close/>
                <a:moveTo>
                  <a:pt x="112734" y="23967"/>
                </a:moveTo>
                <a:cubicBezTo>
                  <a:pt x="151665" y="23967"/>
                  <a:pt x="183225" y="55526"/>
                  <a:pt x="183225" y="94457"/>
                </a:cubicBezTo>
                <a:cubicBezTo>
                  <a:pt x="183225" y="133387"/>
                  <a:pt x="151665" y="164947"/>
                  <a:pt x="112734" y="164947"/>
                </a:cubicBezTo>
                <a:cubicBezTo>
                  <a:pt x="73803" y="164947"/>
                  <a:pt x="42244" y="133387"/>
                  <a:pt x="42244" y="94457"/>
                </a:cubicBezTo>
                <a:cubicBezTo>
                  <a:pt x="42244" y="55526"/>
                  <a:pt x="73803" y="23967"/>
                  <a:pt x="112734" y="23967"/>
                </a:cubicBezTo>
                <a:close/>
                <a:moveTo>
                  <a:pt x="205619" y="29533"/>
                </a:moveTo>
                <a:cubicBezTo>
                  <a:pt x="210694" y="26646"/>
                  <a:pt x="217150" y="28421"/>
                  <a:pt x="220037" y="33498"/>
                </a:cubicBezTo>
                <a:cubicBezTo>
                  <a:pt x="230505" y="51909"/>
                  <a:pt x="236092" y="72756"/>
                  <a:pt x="236092" y="94392"/>
                </a:cubicBezTo>
                <a:cubicBezTo>
                  <a:pt x="236092" y="116076"/>
                  <a:pt x="230480" y="136969"/>
                  <a:pt x="219965" y="155409"/>
                </a:cubicBezTo>
                <a:cubicBezTo>
                  <a:pt x="217074" y="160483"/>
                  <a:pt x="210616" y="162251"/>
                  <a:pt x="205543" y="159358"/>
                </a:cubicBezTo>
                <a:cubicBezTo>
                  <a:pt x="200471" y="156465"/>
                  <a:pt x="198703" y="150009"/>
                  <a:pt x="201594" y="144936"/>
                </a:cubicBezTo>
                <a:cubicBezTo>
                  <a:pt x="210301" y="129665"/>
                  <a:pt x="214945" y="112379"/>
                  <a:pt x="214945" y="94392"/>
                </a:cubicBezTo>
                <a:cubicBezTo>
                  <a:pt x="214945" y="76445"/>
                  <a:pt x="210322" y="59197"/>
                  <a:pt x="201653" y="43951"/>
                </a:cubicBezTo>
                <a:cubicBezTo>
                  <a:pt x="198768" y="38874"/>
                  <a:pt x="200543" y="32419"/>
                  <a:pt x="205619" y="29533"/>
                </a:cubicBezTo>
                <a:close/>
                <a:moveTo>
                  <a:pt x="112734" y="45114"/>
                </a:moveTo>
                <a:cubicBezTo>
                  <a:pt x="85483" y="45114"/>
                  <a:pt x="63391" y="67205"/>
                  <a:pt x="63391" y="94457"/>
                </a:cubicBezTo>
                <a:cubicBezTo>
                  <a:pt x="63391" y="121708"/>
                  <a:pt x="85483" y="143800"/>
                  <a:pt x="112734" y="143800"/>
                </a:cubicBezTo>
                <a:cubicBezTo>
                  <a:pt x="139986" y="143800"/>
                  <a:pt x="162078" y="121708"/>
                  <a:pt x="162078" y="94457"/>
                </a:cubicBezTo>
                <a:cubicBezTo>
                  <a:pt x="162078" y="67205"/>
                  <a:pt x="139986" y="45114"/>
                  <a:pt x="112734" y="45114"/>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32" name="TextBox 131">
            <a:extLst>
              <a:ext uri="{FF2B5EF4-FFF2-40B4-BE49-F238E27FC236}">
                <a16:creationId xmlns:a16="http://schemas.microsoft.com/office/drawing/2014/main" id="{3E42120F-1EBC-C31A-8B68-55B4C46D2CE4}"/>
              </a:ext>
            </a:extLst>
          </p:cNvPr>
          <p:cNvSpPr txBox="1"/>
          <p:nvPr/>
        </p:nvSpPr>
        <p:spPr>
          <a:xfrm>
            <a:off x="1444967" y="3563170"/>
            <a:ext cx="1899751" cy="30777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Segoe UI Semibold" panose="020B0702040204020203" pitchFamily="34" charset="0"/>
              </a:rPr>
              <a:t>Word prediction</a:t>
            </a:r>
          </a:p>
        </p:txBody>
      </p:sp>
      <p:sp>
        <p:nvSpPr>
          <p:cNvPr id="127" name="Graphic 33" descr="Icon of a notepad with a pen">
            <a:extLst>
              <a:ext uri="{FF2B5EF4-FFF2-40B4-BE49-F238E27FC236}">
                <a16:creationId xmlns:a16="http://schemas.microsoft.com/office/drawing/2014/main" id="{6844A9A5-AB26-CAE3-268E-111521E6BB99}"/>
              </a:ext>
            </a:extLst>
          </p:cNvPr>
          <p:cNvSpPr/>
          <p:nvPr/>
        </p:nvSpPr>
        <p:spPr>
          <a:xfrm>
            <a:off x="3601260" y="3522133"/>
            <a:ext cx="338280" cy="389852"/>
          </a:xfrm>
          <a:custGeom>
            <a:avLst/>
            <a:gdLst>
              <a:gd name="connsiteX0" fmla="*/ 65747 w 328770"/>
              <a:gd name="connsiteY0" fmla="*/ 120535 h 372600"/>
              <a:gd name="connsiteX1" fmla="*/ 76704 w 328770"/>
              <a:gd name="connsiteY1" fmla="*/ 109577 h 372600"/>
              <a:gd name="connsiteX2" fmla="*/ 186282 w 328770"/>
              <a:gd name="connsiteY2" fmla="*/ 109577 h 372600"/>
              <a:gd name="connsiteX3" fmla="*/ 197240 w 328770"/>
              <a:gd name="connsiteY3" fmla="*/ 120535 h 372600"/>
              <a:gd name="connsiteX4" fmla="*/ 186282 w 328770"/>
              <a:gd name="connsiteY4" fmla="*/ 131492 h 372600"/>
              <a:gd name="connsiteX5" fmla="*/ 76704 w 328770"/>
              <a:gd name="connsiteY5" fmla="*/ 131492 h 372600"/>
              <a:gd name="connsiteX6" fmla="*/ 65747 w 328770"/>
              <a:gd name="connsiteY6" fmla="*/ 120535 h 372600"/>
              <a:gd name="connsiteX7" fmla="*/ 76704 w 328770"/>
              <a:gd name="connsiteY7" fmla="*/ 175323 h 372600"/>
              <a:gd name="connsiteX8" fmla="*/ 65747 w 328770"/>
              <a:gd name="connsiteY8" fmla="*/ 186281 h 372600"/>
              <a:gd name="connsiteX9" fmla="*/ 76704 w 328770"/>
              <a:gd name="connsiteY9" fmla="*/ 197239 h 372600"/>
              <a:gd name="connsiteX10" fmla="*/ 186282 w 328770"/>
              <a:gd name="connsiteY10" fmla="*/ 197239 h 372600"/>
              <a:gd name="connsiteX11" fmla="*/ 197240 w 328770"/>
              <a:gd name="connsiteY11" fmla="*/ 186281 h 372600"/>
              <a:gd name="connsiteX12" fmla="*/ 186282 w 328770"/>
              <a:gd name="connsiteY12" fmla="*/ 175323 h 372600"/>
              <a:gd name="connsiteX13" fmla="*/ 76704 w 328770"/>
              <a:gd name="connsiteY13" fmla="*/ 175323 h 372600"/>
              <a:gd name="connsiteX14" fmla="*/ 65747 w 328770"/>
              <a:gd name="connsiteY14" fmla="*/ 252027 h 372600"/>
              <a:gd name="connsiteX15" fmla="*/ 76704 w 328770"/>
              <a:gd name="connsiteY15" fmla="*/ 241069 h 372600"/>
              <a:gd name="connsiteX16" fmla="*/ 120535 w 328770"/>
              <a:gd name="connsiteY16" fmla="*/ 241069 h 372600"/>
              <a:gd name="connsiteX17" fmla="*/ 131493 w 328770"/>
              <a:gd name="connsiteY17" fmla="*/ 252027 h 372600"/>
              <a:gd name="connsiteX18" fmla="*/ 120535 w 328770"/>
              <a:gd name="connsiteY18" fmla="*/ 262985 h 372600"/>
              <a:gd name="connsiteX19" fmla="*/ 76704 w 328770"/>
              <a:gd name="connsiteY19" fmla="*/ 262985 h 372600"/>
              <a:gd name="connsiteX20" fmla="*/ 65747 w 328770"/>
              <a:gd name="connsiteY20" fmla="*/ 252027 h 372600"/>
              <a:gd name="connsiteX21" fmla="*/ 43831 w 328770"/>
              <a:gd name="connsiteY21" fmla="*/ 10958 h 372600"/>
              <a:gd name="connsiteX22" fmla="*/ 54789 w 328770"/>
              <a:gd name="connsiteY22" fmla="*/ 0 h 372600"/>
              <a:gd name="connsiteX23" fmla="*/ 65747 w 328770"/>
              <a:gd name="connsiteY23" fmla="*/ 10958 h 372600"/>
              <a:gd name="connsiteX24" fmla="*/ 65747 w 328770"/>
              <a:gd name="connsiteY24" fmla="*/ 21915 h 372600"/>
              <a:gd name="connsiteX25" fmla="*/ 120535 w 328770"/>
              <a:gd name="connsiteY25" fmla="*/ 21915 h 372600"/>
              <a:gd name="connsiteX26" fmla="*/ 120535 w 328770"/>
              <a:gd name="connsiteY26" fmla="*/ 10958 h 372600"/>
              <a:gd name="connsiteX27" fmla="*/ 131493 w 328770"/>
              <a:gd name="connsiteY27" fmla="*/ 0 h 372600"/>
              <a:gd name="connsiteX28" fmla="*/ 142451 w 328770"/>
              <a:gd name="connsiteY28" fmla="*/ 10958 h 372600"/>
              <a:gd name="connsiteX29" fmla="*/ 142451 w 328770"/>
              <a:gd name="connsiteY29" fmla="*/ 21915 h 372600"/>
              <a:gd name="connsiteX30" fmla="*/ 197240 w 328770"/>
              <a:gd name="connsiteY30" fmla="*/ 21915 h 372600"/>
              <a:gd name="connsiteX31" fmla="*/ 197240 w 328770"/>
              <a:gd name="connsiteY31" fmla="*/ 10958 h 372600"/>
              <a:gd name="connsiteX32" fmla="*/ 208197 w 328770"/>
              <a:gd name="connsiteY32" fmla="*/ 0 h 372600"/>
              <a:gd name="connsiteX33" fmla="*/ 219155 w 328770"/>
              <a:gd name="connsiteY33" fmla="*/ 10958 h 372600"/>
              <a:gd name="connsiteX34" fmla="*/ 219155 w 328770"/>
              <a:gd name="connsiteY34" fmla="*/ 21915 h 372600"/>
              <a:gd name="connsiteX35" fmla="*/ 230113 w 328770"/>
              <a:gd name="connsiteY35" fmla="*/ 21915 h 372600"/>
              <a:gd name="connsiteX36" fmla="*/ 262986 w 328770"/>
              <a:gd name="connsiteY36" fmla="*/ 54789 h 372600"/>
              <a:gd name="connsiteX37" fmla="*/ 262986 w 328770"/>
              <a:gd name="connsiteY37" fmla="*/ 158484 h 372600"/>
              <a:gd name="connsiteX38" fmla="*/ 243306 w 328770"/>
              <a:gd name="connsiteY38" fmla="*/ 171831 h 372600"/>
              <a:gd name="connsiteX39" fmla="*/ 241071 w 328770"/>
              <a:gd name="connsiteY39" fmla="*/ 174067 h 372600"/>
              <a:gd name="connsiteX40" fmla="*/ 241071 w 328770"/>
              <a:gd name="connsiteY40" fmla="*/ 54789 h 372600"/>
              <a:gd name="connsiteX41" fmla="*/ 230113 w 328770"/>
              <a:gd name="connsiteY41" fmla="*/ 43831 h 372600"/>
              <a:gd name="connsiteX42" fmla="*/ 32873 w 328770"/>
              <a:gd name="connsiteY42" fmla="*/ 43831 h 372600"/>
              <a:gd name="connsiteX43" fmla="*/ 21916 w 328770"/>
              <a:gd name="connsiteY43" fmla="*/ 54789 h 372600"/>
              <a:gd name="connsiteX44" fmla="*/ 21916 w 328770"/>
              <a:gd name="connsiteY44" fmla="*/ 317773 h 372600"/>
              <a:gd name="connsiteX45" fmla="*/ 32873 w 328770"/>
              <a:gd name="connsiteY45" fmla="*/ 328731 h 372600"/>
              <a:gd name="connsiteX46" fmla="*/ 114409 w 328770"/>
              <a:gd name="connsiteY46" fmla="*/ 328731 h 372600"/>
              <a:gd name="connsiteX47" fmla="*/ 110830 w 328770"/>
              <a:gd name="connsiteY47" fmla="*/ 343046 h 372600"/>
              <a:gd name="connsiteX48" fmla="*/ 109640 w 328770"/>
              <a:gd name="connsiteY48" fmla="*/ 350646 h 372600"/>
              <a:gd name="connsiteX49" fmla="*/ 32873 w 328770"/>
              <a:gd name="connsiteY49" fmla="*/ 350646 h 372600"/>
              <a:gd name="connsiteX50" fmla="*/ 0 w 328770"/>
              <a:gd name="connsiteY50" fmla="*/ 317773 h 372600"/>
              <a:gd name="connsiteX51" fmla="*/ 0 w 328770"/>
              <a:gd name="connsiteY51" fmla="*/ 54789 h 372600"/>
              <a:gd name="connsiteX52" fmla="*/ 32873 w 328770"/>
              <a:gd name="connsiteY52" fmla="*/ 21915 h 372600"/>
              <a:gd name="connsiteX53" fmla="*/ 43831 w 328770"/>
              <a:gd name="connsiteY53" fmla="*/ 21915 h 372600"/>
              <a:gd name="connsiteX54" fmla="*/ 43831 w 328770"/>
              <a:gd name="connsiteY54" fmla="*/ 10958 h 372600"/>
              <a:gd name="connsiteX55" fmla="*/ 258805 w 328770"/>
              <a:gd name="connsiteY55" fmla="*/ 187328 h 372600"/>
              <a:gd name="connsiteX56" fmla="*/ 152966 w 328770"/>
              <a:gd name="connsiteY56" fmla="*/ 293167 h 372600"/>
              <a:gd name="connsiteX57" fmla="*/ 140299 w 328770"/>
              <a:gd name="connsiteY57" fmla="*/ 315536 h 372600"/>
              <a:gd name="connsiteX58" fmla="*/ 132093 w 328770"/>
              <a:gd name="connsiteY58" fmla="*/ 348363 h 372600"/>
              <a:gd name="connsiteX59" fmla="*/ 155732 w 328770"/>
              <a:gd name="connsiteY59" fmla="*/ 372001 h 372600"/>
              <a:gd name="connsiteX60" fmla="*/ 188559 w 328770"/>
              <a:gd name="connsiteY60" fmla="*/ 363793 h 372600"/>
              <a:gd name="connsiteX61" fmla="*/ 210928 w 328770"/>
              <a:gd name="connsiteY61" fmla="*/ 351129 h 372600"/>
              <a:gd name="connsiteX62" fmla="*/ 316767 w 328770"/>
              <a:gd name="connsiteY62" fmla="*/ 245290 h 372600"/>
              <a:gd name="connsiteX63" fmla="*/ 316767 w 328770"/>
              <a:gd name="connsiteY63" fmla="*/ 187328 h 372600"/>
              <a:gd name="connsiteX64" fmla="*/ 258805 w 328770"/>
              <a:gd name="connsiteY64" fmla="*/ 187328 h 37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8770" h="372600">
                <a:moveTo>
                  <a:pt x="65747" y="120535"/>
                </a:moveTo>
                <a:cubicBezTo>
                  <a:pt x="65747" y="114483"/>
                  <a:pt x="70653" y="109577"/>
                  <a:pt x="76704" y="109577"/>
                </a:cubicBezTo>
                <a:lnTo>
                  <a:pt x="186282" y="109577"/>
                </a:lnTo>
                <a:cubicBezTo>
                  <a:pt x="192333" y="109577"/>
                  <a:pt x="197240" y="114483"/>
                  <a:pt x="197240" y="120535"/>
                </a:cubicBezTo>
                <a:cubicBezTo>
                  <a:pt x="197240" y="126586"/>
                  <a:pt x="192333" y="131492"/>
                  <a:pt x="186282" y="131492"/>
                </a:cubicBezTo>
                <a:lnTo>
                  <a:pt x="76704" y="131492"/>
                </a:lnTo>
                <a:cubicBezTo>
                  <a:pt x="70653" y="131492"/>
                  <a:pt x="65747" y="126586"/>
                  <a:pt x="65747" y="120535"/>
                </a:cubicBezTo>
                <a:close/>
                <a:moveTo>
                  <a:pt x="76704" y="175323"/>
                </a:moveTo>
                <a:cubicBezTo>
                  <a:pt x="70653" y="175323"/>
                  <a:pt x="65747" y="180230"/>
                  <a:pt x="65747" y="186281"/>
                </a:cubicBezTo>
                <a:cubicBezTo>
                  <a:pt x="65747" y="192332"/>
                  <a:pt x="70653" y="197239"/>
                  <a:pt x="76704" y="197239"/>
                </a:cubicBezTo>
                <a:lnTo>
                  <a:pt x="186282" y="197239"/>
                </a:lnTo>
                <a:cubicBezTo>
                  <a:pt x="192333" y="197239"/>
                  <a:pt x="197240" y="192332"/>
                  <a:pt x="197240" y="186281"/>
                </a:cubicBezTo>
                <a:cubicBezTo>
                  <a:pt x="197240" y="180230"/>
                  <a:pt x="192333" y="175323"/>
                  <a:pt x="186282" y="175323"/>
                </a:cubicBezTo>
                <a:lnTo>
                  <a:pt x="76704" y="175323"/>
                </a:lnTo>
                <a:close/>
                <a:moveTo>
                  <a:pt x="65747" y="252027"/>
                </a:moveTo>
                <a:cubicBezTo>
                  <a:pt x="65747" y="245976"/>
                  <a:pt x="70653" y="241069"/>
                  <a:pt x="76704" y="241069"/>
                </a:cubicBezTo>
                <a:lnTo>
                  <a:pt x="120535" y="241069"/>
                </a:lnTo>
                <a:cubicBezTo>
                  <a:pt x="126587" y="241069"/>
                  <a:pt x="131493" y="245976"/>
                  <a:pt x="131493" y="252027"/>
                </a:cubicBezTo>
                <a:cubicBezTo>
                  <a:pt x="131493" y="258078"/>
                  <a:pt x="126587" y="262985"/>
                  <a:pt x="120535" y="262985"/>
                </a:cubicBezTo>
                <a:lnTo>
                  <a:pt x="76704" y="262985"/>
                </a:lnTo>
                <a:cubicBezTo>
                  <a:pt x="70653" y="262985"/>
                  <a:pt x="65747" y="258078"/>
                  <a:pt x="65747" y="252027"/>
                </a:cubicBezTo>
                <a:close/>
                <a:moveTo>
                  <a:pt x="43831" y="10958"/>
                </a:moveTo>
                <a:cubicBezTo>
                  <a:pt x="43831" y="4906"/>
                  <a:pt x="48737" y="0"/>
                  <a:pt x="54789" y="0"/>
                </a:cubicBezTo>
                <a:cubicBezTo>
                  <a:pt x="60841" y="0"/>
                  <a:pt x="65747" y="4906"/>
                  <a:pt x="65747" y="10958"/>
                </a:cubicBezTo>
                <a:lnTo>
                  <a:pt x="65747" y="21915"/>
                </a:lnTo>
                <a:lnTo>
                  <a:pt x="120535" y="21915"/>
                </a:lnTo>
                <a:lnTo>
                  <a:pt x="120535" y="10958"/>
                </a:lnTo>
                <a:cubicBezTo>
                  <a:pt x="120535" y="4906"/>
                  <a:pt x="125441" y="0"/>
                  <a:pt x="131493" y="0"/>
                </a:cubicBezTo>
                <a:cubicBezTo>
                  <a:pt x="137544" y="0"/>
                  <a:pt x="142451" y="4906"/>
                  <a:pt x="142451" y="10958"/>
                </a:cubicBezTo>
                <a:lnTo>
                  <a:pt x="142451" y="21915"/>
                </a:lnTo>
                <a:lnTo>
                  <a:pt x="197240" y="21915"/>
                </a:lnTo>
                <a:lnTo>
                  <a:pt x="197240" y="10958"/>
                </a:lnTo>
                <a:cubicBezTo>
                  <a:pt x="197240" y="4906"/>
                  <a:pt x="202146" y="0"/>
                  <a:pt x="208197" y="0"/>
                </a:cubicBezTo>
                <a:cubicBezTo>
                  <a:pt x="214248" y="0"/>
                  <a:pt x="219155" y="4906"/>
                  <a:pt x="219155" y="10958"/>
                </a:cubicBezTo>
                <a:lnTo>
                  <a:pt x="219155" y="21915"/>
                </a:lnTo>
                <a:lnTo>
                  <a:pt x="230113" y="21915"/>
                </a:lnTo>
                <a:cubicBezTo>
                  <a:pt x="248268" y="21915"/>
                  <a:pt x="262986" y="36633"/>
                  <a:pt x="262986" y="54789"/>
                </a:cubicBezTo>
                <a:lnTo>
                  <a:pt x="262986" y="158484"/>
                </a:lnTo>
                <a:cubicBezTo>
                  <a:pt x="255837" y="161547"/>
                  <a:pt x="249142" y="165996"/>
                  <a:pt x="243306" y="171831"/>
                </a:cubicBezTo>
                <a:lnTo>
                  <a:pt x="241071" y="174067"/>
                </a:lnTo>
                <a:lnTo>
                  <a:pt x="241071" y="54789"/>
                </a:lnTo>
                <a:cubicBezTo>
                  <a:pt x="241071" y="48737"/>
                  <a:pt x="236164" y="43831"/>
                  <a:pt x="230113" y="43831"/>
                </a:cubicBezTo>
                <a:lnTo>
                  <a:pt x="32873" y="43831"/>
                </a:lnTo>
                <a:cubicBezTo>
                  <a:pt x="26822" y="43831"/>
                  <a:pt x="21916" y="48737"/>
                  <a:pt x="21916" y="54789"/>
                </a:cubicBezTo>
                <a:lnTo>
                  <a:pt x="21916" y="317773"/>
                </a:lnTo>
                <a:cubicBezTo>
                  <a:pt x="21916" y="323824"/>
                  <a:pt x="26822" y="328731"/>
                  <a:pt x="32873" y="328731"/>
                </a:cubicBezTo>
                <a:lnTo>
                  <a:pt x="114409" y="328731"/>
                </a:lnTo>
                <a:lnTo>
                  <a:pt x="110830" y="343046"/>
                </a:lnTo>
                <a:cubicBezTo>
                  <a:pt x="110190" y="345608"/>
                  <a:pt x="109800" y="348146"/>
                  <a:pt x="109640" y="350646"/>
                </a:cubicBezTo>
                <a:lnTo>
                  <a:pt x="32873" y="350646"/>
                </a:lnTo>
                <a:cubicBezTo>
                  <a:pt x="14718" y="350646"/>
                  <a:pt x="0" y="335928"/>
                  <a:pt x="0" y="317773"/>
                </a:cubicBezTo>
                <a:lnTo>
                  <a:pt x="0" y="54789"/>
                </a:lnTo>
                <a:cubicBezTo>
                  <a:pt x="0" y="36633"/>
                  <a:pt x="14718" y="21915"/>
                  <a:pt x="32873" y="21915"/>
                </a:cubicBezTo>
                <a:lnTo>
                  <a:pt x="43831" y="21915"/>
                </a:lnTo>
                <a:lnTo>
                  <a:pt x="43831" y="10958"/>
                </a:lnTo>
                <a:close/>
                <a:moveTo>
                  <a:pt x="258805" y="187328"/>
                </a:moveTo>
                <a:lnTo>
                  <a:pt x="152966" y="293167"/>
                </a:lnTo>
                <a:cubicBezTo>
                  <a:pt x="146794" y="299338"/>
                  <a:pt x="142416" y="307070"/>
                  <a:pt x="140299" y="315536"/>
                </a:cubicBezTo>
                <a:lnTo>
                  <a:pt x="132093" y="348363"/>
                </a:lnTo>
                <a:cubicBezTo>
                  <a:pt x="128524" y="362639"/>
                  <a:pt x="141456" y="375569"/>
                  <a:pt x="155732" y="372001"/>
                </a:cubicBezTo>
                <a:lnTo>
                  <a:pt x="188559" y="363793"/>
                </a:lnTo>
                <a:cubicBezTo>
                  <a:pt x="197025" y="361676"/>
                  <a:pt x="204757" y="357300"/>
                  <a:pt x="210928" y="351129"/>
                </a:cubicBezTo>
                <a:lnTo>
                  <a:pt x="316767" y="245290"/>
                </a:lnTo>
                <a:cubicBezTo>
                  <a:pt x="332772" y="229283"/>
                  <a:pt x="332772" y="203333"/>
                  <a:pt x="316767" y="187328"/>
                </a:cubicBezTo>
                <a:cubicBezTo>
                  <a:pt x="300762" y="171322"/>
                  <a:pt x="274809" y="171322"/>
                  <a:pt x="258805" y="18732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53" name="TextBox 152">
            <a:extLst>
              <a:ext uri="{FF2B5EF4-FFF2-40B4-BE49-F238E27FC236}">
                <a16:creationId xmlns:a16="http://schemas.microsoft.com/office/drawing/2014/main" id="{BEE3DCBF-9EDD-0901-A3B5-1050A2DD8A2F}"/>
              </a:ext>
            </a:extLst>
          </p:cNvPr>
          <p:cNvSpPr txBox="1"/>
          <p:nvPr/>
        </p:nvSpPr>
        <p:spPr>
          <a:xfrm>
            <a:off x="2324318" y="5129043"/>
            <a:ext cx="1702389" cy="30777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Segoe UI Semibold" panose="020B0702040204020203" pitchFamily="34" charset="0"/>
              </a:rPr>
              <a:t>Image analysis</a:t>
            </a:r>
          </a:p>
        </p:txBody>
      </p:sp>
      <p:sp>
        <p:nvSpPr>
          <p:cNvPr id="150" name="Graphic 148" descr="Icon of an image with a curved arrow pointing to the right">
            <a:extLst>
              <a:ext uri="{FF2B5EF4-FFF2-40B4-BE49-F238E27FC236}">
                <a16:creationId xmlns:a16="http://schemas.microsoft.com/office/drawing/2014/main" id="{516C6BFF-ECAD-29C2-7AF0-67558BE9133B}"/>
              </a:ext>
            </a:extLst>
          </p:cNvPr>
          <p:cNvSpPr>
            <a:spLocks noChangeAspect="1"/>
          </p:cNvSpPr>
          <p:nvPr/>
        </p:nvSpPr>
        <p:spPr>
          <a:xfrm>
            <a:off x="4264198" y="5094741"/>
            <a:ext cx="376382" cy="376382"/>
          </a:xfrm>
          <a:custGeom>
            <a:avLst/>
            <a:gdLst>
              <a:gd name="connsiteX0" fmla="*/ 0 w 190500"/>
              <a:gd name="connsiteY0" fmla="*/ 52388 h 190500"/>
              <a:gd name="connsiteX1" fmla="*/ 52388 w 190500"/>
              <a:gd name="connsiteY1" fmla="*/ 104775 h 190500"/>
              <a:gd name="connsiteX2" fmla="*/ 104775 w 190500"/>
              <a:gd name="connsiteY2" fmla="*/ 52388 h 190500"/>
              <a:gd name="connsiteX3" fmla="*/ 52388 w 190500"/>
              <a:gd name="connsiteY3" fmla="*/ 0 h 190500"/>
              <a:gd name="connsiteX4" fmla="*/ 0 w 190500"/>
              <a:gd name="connsiteY4" fmla="*/ 52388 h 190500"/>
              <a:gd name="connsiteX5" fmla="*/ 63303 w 190500"/>
              <a:gd name="connsiteY5" fmla="*/ 31947 h 190500"/>
              <a:gd name="connsiteX6" fmla="*/ 63303 w 190500"/>
              <a:gd name="connsiteY6" fmla="*/ 25203 h 190500"/>
              <a:gd name="connsiteX7" fmla="*/ 70047 w 190500"/>
              <a:gd name="connsiteY7" fmla="*/ 25203 h 190500"/>
              <a:gd name="connsiteX8" fmla="*/ 84334 w 190500"/>
              <a:gd name="connsiteY8" fmla="*/ 39491 h 190500"/>
              <a:gd name="connsiteX9" fmla="*/ 84343 w 190500"/>
              <a:gd name="connsiteY9" fmla="*/ 46226 h 190500"/>
              <a:gd name="connsiteX10" fmla="*/ 84334 w 190500"/>
              <a:gd name="connsiteY10" fmla="*/ 46234 h 190500"/>
              <a:gd name="connsiteX11" fmla="*/ 70047 w 190500"/>
              <a:gd name="connsiteY11" fmla="*/ 60522 h 190500"/>
              <a:gd name="connsiteX12" fmla="*/ 63303 w 190500"/>
              <a:gd name="connsiteY12" fmla="*/ 60522 h 190500"/>
              <a:gd name="connsiteX13" fmla="*/ 63303 w 190500"/>
              <a:gd name="connsiteY13" fmla="*/ 53778 h 190500"/>
              <a:gd name="connsiteX14" fmla="*/ 69466 w 190500"/>
              <a:gd name="connsiteY14" fmla="*/ 47625 h 190500"/>
              <a:gd name="connsiteX15" fmla="*/ 50006 w 190500"/>
              <a:gd name="connsiteY15" fmla="*/ 47625 h 190500"/>
              <a:gd name="connsiteX16" fmla="*/ 28575 w 190500"/>
              <a:gd name="connsiteY16" fmla="*/ 69056 h 190500"/>
              <a:gd name="connsiteX17" fmla="*/ 28575 w 190500"/>
              <a:gd name="connsiteY17" fmla="*/ 71438 h 190500"/>
              <a:gd name="connsiteX18" fmla="*/ 23813 w 190500"/>
              <a:gd name="connsiteY18" fmla="*/ 76200 h 190500"/>
              <a:gd name="connsiteX19" fmla="*/ 19050 w 190500"/>
              <a:gd name="connsiteY19" fmla="*/ 71438 h 190500"/>
              <a:gd name="connsiteX20" fmla="*/ 19050 w 190500"/>
              <a:gd name="connsiteY20" fmla="*/ 69056 h 190500"/>
              <a:gd name="connsiteX21" fmla="*/ 50006 w 190500"/>
              <a:gd name="connsiteY21" fmla="*/ 38100 h 190500"/>
              <a:gd name="connsiteX22" fmla="*/ 69466 w 190500"/>
              <a:gd name="connsiteY22" fmla="*/ 38100 h 190500"/>
              <a:gd name="connsiteX23" fmla="*/ 63303 w 190500"/>
              <a:gd name="connsiteY23" fmla="*/ 31947 h 190500"/>
              <a:gd name="connsiteX24" fmla="*/ 19050 w 190500"/>
              <a:gd name="connsiteY24" fmla="*/ 104565 h 190500"/>
              <a:gd name="connsiteX25" fmla="*/ 33338 w 190500"/>
              <a:gd name="connsiteY25" fmla="*/ 111319 h 190500"/>
              <a:gd name="connsiteX26" fmla="*/ 33338 w 190500"/>
              <a:gd name="connsiteY26" fmla="*/ 159544 h 190500"/>
              <a:gd name="connsiteX27" fmla="*/ 34319 w 190500"/>
              <a:gd name="connsiteY27" fmla="*/ 165202 h 190500"/>
              <a:gd name="connsiteX28" fmla="*/ 89783 w 190500"/>
              <a:gd name="connsiteY28" fmla="*/ 110900 h 190500"/>
              <a:gd name="connsiteX29" fmla="*/ 118548 w 190500"/>
              <a:gd name="connsiteY29" fmla="*/ 109795 h 190500"/>
              <a:gd name="connsiteX30" fmla="*/ 119767 w 190500"/>
              <a:gd name="connsiteY30" fmla="*/ 110900 h 190500"/>
              <a:gd name="connsiteX31" fmla="*/ 175222 w 190500"/>
              <a:gd name="connsiteY31" fmla="*/ 165211 h 190500"/>
              <a:gd name="connsiteX32" fmla="*/ 176213 w 190500"/>
              <a:gd name="connsiteY32" fmla="*/ 159544 h 190500"/>
              <a:gd name="connsiteX33" fmla="*/ 176213 w 190500"/>
              <a:gd name="connsiteY33" fmla="*/ 50006 h 190500"/>
              <a:gd name="connsiteX34" fmla="*/ 159544 w 190500"/>
              <a:gd name="connsiteY34" fmla="*/ 33338 h 190500"/>
              <a:gd name="connsiteX35" fmla="*/ 111319 w 190500"/>
              <a:gd name="connsiteY35" fmla="*/ 33338 h 190500"/>
              <a:gd name="connsiteX36" fmla="*/ 104565 w 190500"/>
              <a:gd name="connsiteY36" fmla="*/ 19050 h 190500"/>
              <a:gd name="connsiteX37" fmla="*/ 159544 w 190500"/>
              <a:gd name="connsiteY37" fmla="*/ 19050 h 190500"/>
              <a:gd name="connsiteX38" fmla="*/ 190500 w 190500"/>
              <a:gd name="connsiteY38" fmla="*/ 50006 h 190500"/>
              <a:gd name="connsiteX39" fmla="*/ 190500 w 190500"/>
              <a:gd name="connsiteY39" fmla="*/ 159544 h 190500"/>
              <a:gd name="connsiteX40" fmla="*/ 159544 w 190500"/>
              <a:gd name="connsiteY40" fmla="*/ 190500 h 190500"/>
              <a:gd name="connsiteX41" fmla="*/ 50006 w 190500"/>
              <a:gd name="connsiteY41" fmla="*/ 190500 h 190500"/>
              <a:gd name="connsiteX42" fmla="*/ 19050 w 190500"/>
              <a:gd name="connsiteY42" fmla="*/ 159544 h 190500"/>
              <a:gd name="connsiteX43" fmla="*/ 19050 w 190500"/>
              <a:gd name="connsiteY43" fmla="*/ 104565 h 190500"/>
              <a:gd name="connsiteX44" fmla="*/ 165068 w 190500"/>
              <a:gd name="connsiteY44" fmla="*/ 175270 h 190500"/>
              <a:gd name="connsiteX45" fmla="*/ 109776 w 190500"/>
              <a:gd name="connsiteY45" fmla="*/ 121110 h 190500"/>
              <a:gd name="connsiteX46" fmla="*/ 100574 w 190500"/>
              <a:gd name="connsiteY46" fmla="*/ 120434 h 190500"/>
              <a:gd name="connsiteX47" fmla="*/ 99774 w 190500"/>
              <a:gd name="connsiteY47" fmla="*/ 121101 h 190500"/>
              <a:gd name="connsiteX48" fmla="*/ 44463 w 190500"/>
              <a:gd name="connsiteY48" fmla="*/ 175270 h 190500"/>
              <a:gd name="connsiteX49" fmla="*/ 50006 w 190500"/>
              <a:gd name="connsiteY49" fmla="*/ 176213 h 190500"/>
              <a:gd name="connsiteX50" fmla="*/ 159544 w 190500"/>
              <a:gd name="connsiteY50" fmla="*/ 176213 h 190500"/>
              <a:gd name="connsiteX51" fmla="*/ 165068 w 190500"/>
              <a:gd name="connsiteY51" fmla="*/ 175270 h 190500"/>
              <a:gd name="connsiteX52" fmla="*/ 135760 w 190500"/>
              <a:gd name="connsiteY52" fmla="*/ 52388 h 190500"/>
              <a:gd name="connsiteX53" fmla="*/ 157210 w 190500"/>
              <a:gd name="connsiteY53" fmla="*/ 73838 h 190500"/>
              <a:gd name="connsiteX54" fmla="*/ 135760 w 190500"/>
              <a:gd name="connsiteY54" fmla="*/ 95288 h 190500"/>
              <a:gd name="connsiteX55" fmla="*/ 114310 w 190500"/>
              <a:gd name="connsiteY55" fmla="*/ 73838 h 190500"/>
              <a:gd name="connsiteX56" fmla="*/ 135760 w 190500"/>
              <a:gd name="connsiteY56" fmla="*/ 52388 h 190500"/>
              <a:gd name="connsiteX57" fmla="*/ 135760 w 190500"/>
              <a:gd name="connsiteY57" fmla="*/ 66675 h 190500"/>
              <a:gd name="connsiteX58" fmla="*/ 128597 w 190500"/>
              <a:gd name="connsiteY58" fmla="*/ 73838 h 190500"/>
              <a:gd name="connsiteX59" fmla="*/ 135760 w 190500"/>
              <a:gd name="connsiteY59" fmla="*/ 81001 h 190500"/>
              <a:gd name="connsiteX60" fmla="*/ 142923 w 190500"/>
              <a:gd name="connsiteY60" fmla="*/ 73838 h 190500"/>
              <a:gd name="connsiteX61" fmla="*/ 135760 w 190500"/>
              <a:gd name="connsiteY61" fmla="*/ 666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0500" h="190500">
                <a:moveTo>
                  <a:pt x="0" y="52388"/>
                </a:moveTo>
                <a:cubicBezTo>
                  <a:pt x="0" y="81320"/>
                  <a:pt x="23455" y="104775"/>
                  <a:pt x="52388" y="104775"/>
                </a:cubicBezTo>
                <a:cubicBezTo>
                  <a:pt x="81320" y="104775"/>
                  <a:pt x="104775" y="81320"/>
                  <a:pt x="104775" y="52388"/>
                </a:cubicBezTo>
                <a:cubicBezTo>
                  <a:pt x="104775" y="23455"/>
                  <a:pt x="81320" y="0"/>
                  <a:pt x="52388" y="0"/>
                </a:cubicBezTo>
                <a:cubicBezTo>
                  <a:pt x="23455" y="0"/>
                  <a:pt x="0" y="23455"/>
                  <a:pt x="0" y="52388"/>
                </a:cubicBezTo>
                <a:close/>
                <a:moveTo>
                  <a:pt x="63303" y="31947"/>
                </a:moveTo>
                <a:cubicBezTo>
                  <a:pt x="61441" y="30085"/>
                  <a:pt x="61441" y="27065"/>
                  <a:pt x="63303" y="25203"/>
                </a:cubicBezTo>
                <a:cubicBezTo>
                  <a:pt x="65165" y="23341"/>
                  <a:pt x="68185" y="23341"/>
                  <a:pt x="70047" y="25203"/>
                </a:cubicBezTo>
                <a:lnTo>
                  <a:pt x="84334" y="39491"/>
                </a:lnTo>
                <a:cubicBezTo>
                  <a:pt x="86196" y="41348"/>
                  <a:pt x="86200" y="44364"/>
                  <a:pt x="84343" y="46226"/>
                </a:cubicBezTo>
                <a:cubicBezTo>
                  <a:pt x="84340" y="46229"/>
                  <a:pt x="84337" y="46231"/>
                  <a:pt x="84334" y="46234"/>
                </a:cubicBezTo>
                <a:lnTo>
                  <a:pt x="70047" y="60522"/>
                </a:lnTo>
                <a:cubicBezTo>
                  <a:pt x="68185" y="62384"/>
                  <a:pt x="65165" y="62384"/>
                  <a:pt x="63303" y="60522"/>
                </a:cubicBezTo>
                <a:cubicBezTo>
                  <a:pt x="61441" y="58660"/>
                  <a:pt x="61441" y="55640"/>
                  <a:pt x="63303" y="53778"/>
                </a:cubicBezTo>
                <a:lnTo>
                  <a:pt x="69466" y="47625"/>
                </a:lnTo>
                <a:lnTo>
                  <a:pt x="50006" y="47625"/>
                </a:lnTo>
                <a:cubicBezTo>
                  <a:pt x="38170" y="47625"/>
                  <a:pt x="28575" y="57220"/>
                  <a:pt x="28575" y="69056"/>
                </a:cubicBezTo>
                <a:lnTo>
                  <a:pt x="28575" y="71438"/>
                </a:lnTo>
                <a:cubicBezTo>
                  <a:pt x="28575" y="74068"/>
                  <a:pt x="26443" y="76200"/>
                  <a:pt x="23813" y="76200"/>
                </a:cubicBezTo>
                <a:cubicBezTo>
                  <a:pt x="21182" y="76200"/>
                  <a:pt x="19050" y="74068"/>
                  <a:pt x="19050" y="71438"/>
                </a:cubicBezTo>
                <a:lnTo>
                  <a:pt x="19050" y="69056"/>
                </a:lnTo>
                <a:cubicBezTo>
                  <a:pt x="19050" y="51960"/>
                  <a:pt x="32910" y="38100"/>
                  <a:pt x="50006" y="38100"/>
                </a:cubicBezTo>
                <a:lnTo>
                  <a:pt x="69466" y="38100"/>
                </a:lnTo>
                <a:lnTo>
                  <a:pt x="63303" y="31947"/>
                </a:lnTo>
                <a:close/>
                <a:moveTo>
                  <a:pt x="19050" y="104565"/>
                </a:moveTo>
                <a:cubicBezTo>
                  <a:pt x="23460" y="107394"/>
                  <a:pt x="28261" y="109671"/>
                  <a:pt x="33338" y="111319"/>
                </a:cubicBezTo>
                <a:lnTo>
                  <a:pt x="33338" y="159544"/>
                </a:lnTo>
                <a:cubicBezTo>
                  <a:pt x="33338" y="161525"/>
                  <a:pt x="33680" y="163430"/>
                  <a:pt x="34319" y="165202"/>
                </a:cubicBezTo>
                <a:lnTo>
                  <a:pt x="89783" y="110900"/>
                </a:lnTo>
                <a:cubicBezTo>
                  <a:pt x="97660" y="103188"/>
                  <a:pt x="110102" y="102710"/>
                  <a:pt x="118548" y="109795"/>
                </a:cubicBezTo>
                <a:lnTo>
                  <a:pt x="119767" y="110900"/>
                </a:lnTo>
                <a:lnTo>
                  <a:pt x="175222" y="165211"/>
                </a:lnTo>
                <a:cubicBezTo>
                  <a:pt x="175860" y="163439"/>
                  <a:pt x="176213" y="161534"/>
                  <a:pt x="176213" y="159544"/>
                </a:cubicBezTo>
                <a:lnTo>
                  <a:pt x="176213" y="50006"/>
                </a:lnTo>
                <a:cubicBezTo>
                  <a:pt x="176213" y="40800"/>
                  <a:pt x="168750" y="33338"/>
                  <a:pt x="159544" y="33338"/>
                </a:cubicBezTo>
                <a:lnTo>
                  <a:pt x="111319" y="33338"/>
                </a:lnTo>
                <a:cubicBezTo>
                  <a:pt x="109690" y="28305"/>
                  <a:pt x="107420" y="23503"/>
                  <a:pt x="104565" y="19050"/>
                </a:cubicBezTo>
                <a:lnTo>
                  <a:pt x="159544" y="19050"/>
                </a:lnTo>
                <a:cubicBezTo>
                  <a:pt x="176640" y="19050"/>
                  <a:pt x="190500" y="32910"/>
                  <a:pt x="190500" y="50006"/>
                </a:cubicBezTo>
                <a:lnTo>
                  <a:pt x="190500" y="159544"/>
                </a:lnTo>
                <a:cubicBezTo>
                  <a:pt x="190500" y="176640"/>
                  <a:pt x="176640" y="190500"/>
                  <a:pt x="159544" y="190500"/>
                </a:cubicBezTo>
                <a:lnTo>
                  <a:pt x="50006" y="190500"/>
                </a:lnTo>
                <a:cubicBezTo>
                  <a:pt x="32910" y="190500"/>
                  <a:pt x="19050" y="176640"/>
                  <a:pt x="19050" y="159544"/>
                </a:cubicBezTo>
                <a:lnTo>
                  <a:pt x="19050" y="104565"/>
                </a:lnTo>
                <a:close/>
                <a:moveTo>
                  <a:pt x="165068" y="175270"/>
                </a:moveTo>
                <a:lnTo>
                  <a:pt x="109776" y="121110"/>
                </a:lnTo>
                <a:cubicBezTo>
                  <a:pt x="107285" y="118669"/>
                  <a:pt x="103396" y="118383"/>
                  <a:pt x="100574" y="120434"/>
                </a:cubicBezTo>
                <a:lnTo>
                  <a:pt x="99774" y="121101"/>
                </a:lnTo>
                <a:lnTo>
                  <a:pt x="44463" y="175270"/>
                </a:lnTo>
                <a:cubicBezTo>
                  <a:pt x="46196" y="175879"/>
                  <a:pt x="48063" y="176213"/>
                  <a:pt x="50006" y="176213"/>
                </a:cubicBezTo>
                <a:lnTo>
                  <a:pt x="159544" y="176213"/>
                </a:lnTo>
                <a:cubicBezTo>
                  <a:pt x="161477" y="176213"/>
                  <a:pt x="163344" y="175879"/>
                  <a:pt x="165068" y="175270"/>
                </a:cubicBezTo>
                <a:close/>
                <a:moveTo>
                  <a:pt x="135760" y="52388"/>
                </a:moveTo>
                <a:cubicBezTo>
                  <a:pt x="147606" y="52388"/>
                  <a:pt x="157210" y="61991"/>
                  <a:pt x="157210" y="73838"/>
                </a:cubicBezTo>
                <a:cubicBezTo>
                  <a:pt x="157210" y="85684"/>
                  <a:pt x="147606" y="95288"/>
                  <a:pt x="135760" y="95288"/>
                </a:cubicBezTo>
                <a:cubicBezTo>
                  <a:pt x="123914" y="95288"/>
                  <a:pt x="114310" y="85684"/>
                  <a:pt x="114310" y="73838"/>
                </a:cubicBezTo>
                <a:cubicBezTo>
                  <a:pt x="114310" y="61991"/>
                  <a:pt x="123914" y="52388"/>
                  <a:pt x="135760" y="52388"/>
                </a:cubicBezTo>
                <a:close/>
                <a:moveTo>
                  <a:pt x="135760" y="66675"/>
                </a:moveTo>
                <a:cubicBezTo>
                  <a:pt x="131804" y="66675"/>
                  <a:pt x="128597" y="69882"/>
                  <a:pt x="128597" y="73838"/>
                </a:cubicBezTo>
                <a:cubicBezTo>
                  <a:pt x="128597" y="77794"/>
                  <a:pt x="131804" y="81001"/>
                  <a:pt x="135760" y="81001"/>
                </a:cubicBezTo>
                <a:cubicBezTo>
                  <a:pt x="139716" y="81001"/>
                  <a:pt x="142923" y="77794"/>
                  <a:pt x="142923" y="73838"/>
                </a:cubicBezTo>
                <a:cubicBezTo>
                  <a:pt x="142923" y="69882"/>
                  <a:pt x="139716" y="66675"/>
                  <a:pt x="135760" y="6667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65" name="Graphic 8" descr="Icon of an AI robot">
            <a:extLst>
              <a:ext uri="{FF2B5EF4-FFF2-40B4-BE49-F238E27FC236}">
                <a16:creationId xmlns:a16="http://schemas.microsoft.com/office/drawing/2014/main" id="{CE01F162-64A4-784D-BBFC-1B1A52CA7F8D}"/>
              </a:ext>
            </a:extLst>
          </p:cNvPr>
          <p:cNvSpPr>
            <a:spLocks noChangeAspect="1"/>
          </p:cNvSpPr>
          <p:nvPr/>
        </p:nvSpPr>
        <p:spPr>
          <a:xfrm>
            <a:off x="7598147" y="1974343"/>
            <a:ext cx="282931" cy="353686"/>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68" name="TextBox 167">
            <a:extLst>
              <a:ext uri="{FF2B5EF4-FFF2-40B4-BE49-F238E27FC236}">
                <a16:creationId xmlns:a16="http://schemas.microsoft.com/office/drawing/2014/main" id="{A3C1E76B-85AD-AC66-525B-66E613397A17}"/>
              </a:ext>
            </a:extLst>
          </p:cNvPr>
          <p:cNvSpPr txBox="1"/>
          <p:nvPr/>
        </p:nvSpPr>
        <p:spPr>
          <a:xfrm>
            <a:off x="8165294" y="1997297"/>
            <a:ext cx="2580002"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Segoe UI Semibold" panose="020B0702040204020203" pitchFamily="34" charset="0"/>
              </a:rPr>
              <a:t>Customer service bots</a:t>
            </a:r>
          </a:p>
        </p:txBody>
      </p:sp>
      <p:sp>
        <p:nvSpPr>
          <p:cNvPr id="177" name="Graphic 80" descr="Icon of a shopping bag">
            <a:extLst>
              <a:ext uri="{FF2B5EF4-FFF2-40B4-BE49-F238E27FC236}">
                <a16:creationId xmlns:a16="http://schemas.microsoft.com/office/drawing/2014/main" id="{B68D2BF6-BB7C-8140-E366-5821C276174C}"/>
              </a:ext>
            </a:extLst>
          </p:cNvPr>
          <p:cNvSpPr/>
          <p:nvPr/>
        </p:nvSpPr>
        <p:spPr>
          <a:xfrm>
            <a:off x="8271048" y="3528868"/>
            <a:ext cx="301108" cy="376382"/>
          </a:xfrm>
          <a:custGeom>
            <a:avLst/>
            <a:gdLst>
              <a:gd name="connsiteX0" fmla="*/ 28575 w 152400"/>
              <a:gd name="connsiteY0" fmla="*/ 47625 h 190499"/>
              <a:gd name="connsiteX1" fmla="*/ 28575 w 152400"/>
              <a:gd name="connsiteY1" fmla="*/ 28575 h 190499"/>
              <a:gd name="connsiteX2" fmla="*/ 57151 w 152400"/>
              <a:gd name="connsiteY2" fmla="*/ 0 h 190499"/>
              <a:gd name="connsiteX3" fmla="*/ 76200 w 152400"/>
              <a:gd name="connsiteY3" fmla="*/ 7277 h 190499"/>
              <a:gd name="connsiteX4" fmla="*/ 116549 w 152400"/>
              <a:gd name="connsiteY4" fmla="*/ 9525 h 190499"/>
              <a:gd name="connsiteX5" fmla="*/ 123825 w 152400"/>
              <a:gd name="connsiteY5" fmla="*/ 28575 h 190499"/>
              <a:gd name="connsiteX6" fmla="*/ 123825 w 152400"/>
              <a:gd name="connsiteY6" fmla="*/ 47625 h 190499"/>
              <a:gd name="connsiteX7" fmla="*/ 138113 w 152400"/>
              <a:gd name="connsiteY7" fmla="*/ 47625 h 190499"/>
              <a:gd name="connsiteX8" fmla="*/ 152400 w 152400"/>
              <a:gd name="connsiteY8" fmla="*/ 61912 h 190499"/>
              <a:gd name="connsiteX9" fmla="*/ 152400 w 152400"/>
              <a:gd name="connsiteY9" fmla="*/ 157210 h 190499"/>
              <a:gd name="connsiteX10" fmla="*/ 119110 w 152400"/>
              <a:gd name="connsiteY10" fmla="*/ 190500 h 190499"/>
              <a:gd name="connsiteX11" fmla="*/ 38100 w 152400"/>
              <a:gd name="connsiteY11" fmla="*/ 190500 h 190499"/>
              <a:gd name="connsiteX12" fmla="*/ 0 w 152400"/>
              <a:gd name="connsiteY12" fmla="*/ 152400 h 190499"/>
              <a:gd name="connsiteX13" fmla="*/ 0 w 152400"/>
              <a:gd name="connsiteY13" fmla="*/ 61912 h 190499"/>
              <a:gd name="connsiteX14" fmla="*/ 14288 w 152400"/>
              <a:gd name="connsiteY14" fmla="*/ 47625 h 190499"/>
              <a:gd name="connsiteX15" fmla="*/ 28575 w 152400"/>
              <a:gd name="connsiteY15" fmla="*/ 47625 h 190499"/>
              <a:gd name="connsiteX16" fmla="*/ 91773 w 152400"/>
              <a:gd name="connsiteY16" fmla="*/ 176212 h 190499"/>
              <a:gd name="connsiteX17" fmla="*/ 85820 w 152400"/>
              <a:gd name="connsiteY17" fmla="*/ 157210 h 190499"/>
              <a:gd name="connsiteX18" fmla="*/ 85820 w 152400"/>
              <a:gd name="connsiteY18" fmla="*/ 61912 h 190499"/>
              <a:gd name="connsiteX19" fmla="*/ 14288 w 152400"/>
              <a:gd name="connsiteY19" fmla="*/ 61912 h 190499"/>
              <a:gd name="connsiteX20" fmla="*/ 14288 w 152400"/>
              <a:gd name="connsiteY20" fmla="*/ 152400 h 190499"/>
              <a:gd name="connsiteX21" fmla="*/ 38100 w 152400"/>
              <a:gd name="connsiteY21" fmla="*/ 176212 h 190499"/>
              <a:gd name="connsiteX22" fmla="*/ 91773 w 152400"/>
              <a:gd name="connsiteY22" fmla="*/ 176212 h 190499"/>
              <a:gd name="connsiteX23" fmla="*/ 71438 w 152400"/>
              <a:gd name="connsiteY23" fmla="*/ 47625 h 190499"/>
              <a:gd name="connsiteX24" fmla="*/ 71438 w 152400"/>
              <a:gd name="connsiteY24" fmla="*/ 28575 h 190499"/>
              <a:gd name="connsiteX25" fmla="*/ 57150 w 152400"/>
              <a:gd name="connsiteY25" fmla="*/ 14287 h 190499"/>
              <a:gd name="connsiteX26" fmla="*/ 42863 w 152400"/>
              <a:gd name="connsiteY26" fmla="*/ 28575 h 190499"/>
              <a:gd name="connsiteX27" fmla="*/ 42863 w 152400"/>
              <a:gd name="connsiteY27" fmla="*/ 47625 h 190499"/>
              <a:gd name="connsiteX28" fmla="*/ 71438 w 152400"/>
              <a:gd name="connsiteY28" fmla="*/ 47625 h 190499"/>
              <a:gd name="connsiteX29" fmla="*/ 85725 w 152400"/>
              <a:gd name="connsiteY29" fmla="*/ 47625 h 190499"/>
              <a:gd name="connsiteX30" fmla="*/ 109538 w 152400"/>
              <a:gd name="connsiteY30" fmla="*/ 47625 h 190499"/>
              <a:gd name="connsiteX31" fmla="*/ 109538 w 152400"/>
              <a:gd name="connsiteY31" fmla="*/ 28575 h 190499"/>
              <a:gd name="connsiteX32" fmla="*/ 95251 w 152400"/>
              <a:gd name="connsiteY32" fmla="*/ 14286 h 190499"/>
              <a:gd name="connsiteX33" fmla="*/ 84239 w 152400"/>
              <a:gd name="connsiteY33" fmla="*/ 19469 h 190499"/>
              <a:gd name="connsiteX34" fmla="*/ 85725 w 152400"/>
              <a:gd name="connsiteY34" fmla="*/ 28575 h 190499"/>
              <a:gd name="connsiteX35" fmla="*/ 85725 w 152400"/>
              <a:gd name="connsiteY35" fmla="*/ 47625 h 190499"/>
              <a:gd name="connsiteX36" fmla="*/ 100108 w 152400"/>
              <a:gd name="connsiteY36" fmla="*/ 157210 h 190499"/>
              <a:gd name="connsiteX37" fmla="*/ 119110 w 152400"/>
              <a:gd name="connsiteY37" fmla="*/ 176212 h 190499"/>
              <a:gd name="connsiteX38" fmla="*/ 138113 w 152400"/>
              <a:gd name="connsiteY38" fmla="*/ 157210 h 190499"/>
              <a:gd name="connsiteX39" fmla="*/ 138113 w 152400"/>
              <a:gd name="connsiteY39" fmla="*/ 61912 h 190499"/>
              <a:gd name="connsiteX40" fmla="*/ 100108 w 152400"/>
              <a:gd name="connsiteY40" fmla="*/ 61912 h 190499"/>
              <a:gd name="connsiteX41" fmla="*/ 100108 w 152400"/>
              <a:gd name="connsiteY41" fmla="*/ 157210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 h="190499">
                <a:moveTo>
                  <a:pt x="28575" y="47625"/>
                </a:moveTo>
                <a:lnTo>
                  <a:pt x="28575" y="28575"/>
                </a:lnTo>
                <a:cubicBezTo>
                  <a:pt x="28575" y="12793"/>
                  <a:pt x="41369" y="0"/>
                  <a:pt x="57151" y="0"/>
                </a:cubicBezTo>
                <a:cubicBezTo>
                  <a:pt x="64179" y="0"/>
                  <a:pt x="70961" y="2591"/>
                  <a:pt x="76200" y="7277"/>
                </a:cubicBezTo>
                <a:cubicBezTo>
                  <a:pt x="87962" y="-3244"/>
                  <a:pt x="106028" y="-2238"/>
                  <a:pt x="116549" y="9525"/>
                </a:cubicBezTo>
                <a:cubicBezTo>
                  <a:pt x="121234" y="14764"/>
                  <a:pt x="123825" y="21546"/>
                  <a:pt x="123825" y="28575"/>
                </a:cubicBezTo>
                <a:lnTo>
                  <a:pt x="123825" y="47625"/>
                </a:lnTo>
                <a:lnTo>
                  <a:pt x="138113" y="47625"/>
                </a:lnTo>
                <a:cubicBezTo>
                  <a:pt x="146003" y="47625"/>
                  <a:pt x="152400" y="54021"/>
                  <a:pt x="152400" y="61912"/>
                </a:cubicBezTo>
                <a:lnTo>
                  <a:pt x="152400" y="157210"/>
                </a:lnTo>
                <a:cubicBezTo>
                  <a:pt x="152400" y="175595"/>
                  <a:pt x="137495" y="190500"/>
                  <a:pt x="119110" y="190500"/>
                </a:cubicBezTo>
                <a:lnTo>
                  <a:pt x="38100" y="190500"/>
                </a:lnTo>
                <a:cubicBezTo>
                  <a:pt x="17058" y="190500"/>
                  <a:pt x="0" y="173441"/>
                  <a:pt x="0" y="152400"/>
                </a:cubicBezTo>
                <a:lnTo>
                  <a:pt x="0" y="61912"/>
                </a:lnTo>
                <a:cubicBezTo>
                  <a:pt x="0" y="54021"/>
                  <a:pt x="6397" y="47625"/>
                  <a:pt x="14288" y="47625"/>
                </a:cubicBezTo>
                <a:lnTo>
                  <a:pt x="28575" y="47625"/>
                </a:lnTo>
                <a:close/>
                <a:moveTo>
                  <a:pt x="91773" y="176212"/>
                </a:moveTo>
                <a:cubicBezTo>
                  <a:pt x="87888" y="170638"/>
                  <a:pt x="85810" y="164004"/>
                  <a:pt x="85820" y="157210"/>
                </a:cubicBezTo>
                <a:lnTo>
                  <a:pt x="85820" y="61912"/>
                </a:lnTo>
                <a:lnTo>
                  <a:pt x="14288" y="61912"/>
                </a:lnTo>
                <a:lnTo>
                  <a:pt x="14288" y="152400"/>
                </a:lnTo>
                <a:cubicBezTo>
                  <a:pt x="14288" y="165551"/>
                  <a:pt x="24949" y="176212"/>
                  <a:pt x="38100" y="176212"/>
                </a:cubicBezTo>
                <a:lnTo>
                  <a:pt x="91773" y="176212"/>
                </a:lnTo>
                <a:close/>
                <a:moveTo>
                  <a:pt x="71438" y="47625"/>
                </a:moveTo>
                <a:lnTo>
                  <a:pt x="71438" y="28575"/>
                </a:lnTo>
                <a:cubicBezTo>
                  <a:pt x="71438" y="20684"/>
                  <a:pt x="65041" y="14287"/>
                  <a:pt x="57150" y="14287"/>
                </a:cubicBezTo>
                <a:cubicBezTo>
                  <a:pt x="49259" y="14287"/>
                  <a:pt x="42863" y="20684"/>
                  <a:pt x="42863" y="28575"/>
                </a:cubicBezTo>
                <a:lnTo>
                  <a:pt x="42863" y="47625"/>
                </a:lnTo>
                <a:lnTo>
                  <a:pt x="71438" y="47625"/>
                </a:lnTo>
                <a:close/>
                <a:moveTo>
                  <a:pt x="85725" y="47625"/>
                </a:moveTo>
                <a:lnTo>
                  <a:pt x="109538" y="47625"/>
                </a:lnTo>
                <a:lnTo>
                  <a:pt x="109538" y="28575"/>
                </a:lnTo>
                <a:cubicBezTo>
                  <a:pt x="109538" y="20684"/>
                  <a:pt x="103142" y="14287"/>
                  <a:pt x="95251" y="14286"/>
                </a:cubicBezTo>
                <a:cubicBezTo>
                  <a:pt x="90991" y="14285"/>
                  <a:pt x="86954" y="16186"/>
                  <a:pt x="84239" y="19469"/>
                </a:cubicBezTo>
                <a:cubicBezTo>
                  <a:pt x="85201" y="22326"/>
                  <a:pt x="85725" y="25393"/>
                  <a:pt x="85725" y="28575"/>
                </a:cubicBezTo>
                <a:lnTo>
                  <a:pt x="85725" y="47625"/>
                </a:lnTo>
                <a:close/>
                <a:moveTo>
                  <a:pt x="100108" y="157210"/>
                </a:moveTo>
                <a:cubicBezTo>
                  <a:pt x="100108" y="167704"/>
                  <a:pt x="108615" y="176212"/>
                  <a:pt x="119110" y="176212"/>
                </a:cubicBezTo>
                <a:cubicBezTo>
                  <a:pt x="129605" y="176212"/>
                  <a:pt x="138113" y="167704"/>
                  <a:pt x="138113" y="157210"/>
                </a:cubicBezTo>
                <a:lnTo>
                  <a:pt x="138113" y="61912"/>
                </a:lnTo>
                <a:lnTo>
                  <a:pt x="100108" y="61912"/>
                </a:lnTo>
                <a:lnTo>
                  <a:pt x="100108" y="157210"/>
                </a:lnTo>
                <a:close/>
              </a:path>
            </a:pathLst>
          </a:custGeom>
          <a:solidFill>
            <a:schemeClr val="tx1"/>
          </a:solidFill>
          <a:ln w="15081" cap="flat">
            <a:noFill/>
            <a:prstDash val="solid"/>
            <a:miter/>
          </a:ln>
        </p:spPr>
        <p:txBody>
          <a:bodyPr rtlCol="0" anchor="ctr"/>
          <a:lstStyle/>
          <a:p>
            <a:endParaRPr lang="en-US"/>
          </a:p>
        </p:txBody>
      </p:sp>
      <p:sp>
        <p:nvSpPr>
          <p:cNvPr id="179" name="TextBox 178">
            <a:extLst>
              <a:ext uri="{FF2B5EF4-FFF2-40B4-BE49-F238E27FC236}">
                <a16:creationId xmlns:a16="http://schemas.microsoft.com/office/drawing/2014/main" id="{F24A920C-1700-3471-4F8F-1B06CD68A08D}"/>
              </a:ext>
            </a:extLst>
          </p:cNvPr>
          <p:cNvSpPr txBox="1"/>
          <p:nvPr/>
        </p:nvSpPr>
        <p:spPr>
          <a:xfrm>
            <a:off x="8847284" y="3563170"/>
            <a:ext cx="2579232"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Segoe UI Semibold" panose="020B0702040204020203" pitchFamily="34" charset="0"/>
              </a:rPr>
              <a:t>Shopping suggestions</a:t>
            </a:r>
          </a:p>
        </p:txBody>
      </p:sp>
      <p:sp>
        <p:nvSpPr>
          <p:cNvPr id="184" name="Graphic 116" descr="Icon of a magnifying glass over a rectangle with contents inside">
            <a:extLst>
              <a:ext uri="{FF2B5EF4-FFF2-40B4-BE49-F238E27FC236}">
                <a16:creationId xmlns:a16="http://schemas.microsoft.com/office/drawing/2014/main" id="{1B80D464-AC39-4724-5ACE-B2481A0E05CC}"/>
              </a:ext>
            </a:extLst>
          </p:cNvPr>
          <p:cNvSpPr/>
          <p:nvPr/>
        </p:nvSpPr>
        <p:spPr>
          <a:xfrm>
            <a:off x="7536180" y="5108560"/>
            <a:ext cx="406866" cy="348744"/>
          </a:xfrm>
          <a:custGeom>
            <a:avLst/>
            <a:gdLst>
              <a:gd name="connsiteX0" fmla="*/ 68461 w 383381"/>
              <a:gd name="connsiteY0" fmla="*/ 0 h 328612"/>
              <a:gd name="connsiteX1" fmla="*/ 18256 w 383381"/>
              <a:gd name="connsiteY1" fmla="*/ 50205 h 328612"/>
              <a:gd name="connsiteX2" fmla="*/ 18256 w 383381"/>
              <a:gd name="connsiteY2" fmla="*/ 132489 h 328612"/>
              <a:gd name="connsiteX3" fmla="*/ 45641 w 383381"/>
              <a:gd name="connsiteY3" fmla="*/ 116382 h 328612"/>
              <a:gd name="connsiteX4" fmla="*/ 45641 w 383381"/>
              <a:gd name="connsiteY4" fmla="*/ 50205 h 328612"/>
              <a:gd name="connsiteX5" fmla="*/ 68461 w 383381"/>
              <a:gd name="connsiteY5" fmla="*/ 27384 h 328612"/>
              <a:gd name="connsiteX6" fmla="*/ 333177 w 383381"/>
              <a:gd name="connsiteY6" fmla="*/ 27384 h 328612"/>
              <a:gd name="connsiteX7" fmla="*/ 355997 w 383381"/>
              <a:gd name="connsiteY7" fmla="*/ 50205 h 328612"/>
              <a:gd name="connsiteX8" fmla="*/ 355997 w 383381"/>
              <a:gd name="connsiteY8" fmla="*/ 241895 h 328612"/>
              <a:gd name="connsiteX9" fmla="*/ 333177 w 383381"/>
              <a:gd name="connsiteY9" fmla="*/ 264716 h 328612"/>
              <a:gd name="connsiteX10" fmla="*/ 182104 w 383381"/>
              <a:gd name="connsiteY10" fmla="*/ 264716 h 328612"/>
              <a:gd name="connsiteX11" fmla="*/ 209489 w 383381"/>
              <a:gd name="connsiteY11" fmla="*/ 292100 h 328612"/>
              <a:gd name="connsiteX12" fmla="*/ 333177 w 383381"/>
              <a:gd name="connsiteY12" fmla="*/ 292100 h 328612"/>
              <a:gd name="connsiteX13" fmla="*/ 383381 w 383381"/>
              <a:gd name="connsiteY13" fmla="*/ 241895 h 328612"/>
              <a:gd name="connsiteX14" fmla="*/ 383381 w 383381"/>
              <a:gd name="connsiteY14" fmla="*/ 50205 h 328612"/>
              <a:gd name="connsiteX15" fmla="*/ 333177 w 383381"/>
              <a:gd name="connsiteY15" fmla="*/ 0 h 328612"/>
              <a:gd name="connsiteX16" fmla="*/ 68461 w 383381"/>
              <a:gd name="connsiteY16" fmla="*/ 0 h 328612"/>
              <a:gd name="connsiteX17" fmla="*/ 139899 w 383381"/>
              <a:gd name="connsiteY17" fmla="*/ 127794 h 328612"/>
              <a:gd name="connsiteX18" fmla="*/ 166324 w 383381"/>
              <a:gd name="connsiteY18" fmla="*/ 155178 h 328612"/>
              <a:gd name="connsiteX19" fmla="*/ 296664 w 383381"/>
              <a:gd name="connsiteY19" fmla="*/ 155178 h 328612"/>
              <a:gd name="connsiteX20" fmla="*/ 310356 w 383381"/>
              <a:gd name="connsiteY20" fmla="*/ 141486 h 328612"/>
              <a:gd name="connsiteX21" fmla="*/ 296664 w 383381"/>
              <a:gd name="connsiteY21" fmla="*/ 127794 h 328612"/>
              <a:gd name="connsiteX22" fmla="*/ 139899 w 383381"/>
              <a:gd name="connsiteY22" fmla="*/ 127794 h 328612"/>
              <a:gd name="connsiteX23" fmla="*/ 260152 w 383381"/>
              <a:gd name="connsiteY23" fmla="*/ 209947 h 328612"/>
              <a:gd name="connsiteX24" fmla="*/ 182563 w 383381"/>
              <a:gd name="connsiteY24" fmla="*/ 209947 h 328612"/>
              <a:gd name="connsiteX25" fmla="*/ 178783 w 383381"/>
              <a:gd name="connsiteY25" fmla="*/ 182563 h 328612"/>
              <a:gd name="connsiteX26" fmla="*/ 260152 w 383381"/>
              <a:gd name="connsiteY26" fmla="*/ 182563 h 328612"/>
              <a:gd name="connsiteX27" fmla="*/ 273844 w 383381"/>
              <a:gd name="connsiteY27" fmla="*/ 196255 h 328612"/>
              <a:gd name="connsiteX28" fmla="*/ 260152 w 383381"/>
              <a:gd name="connsiteY28" fmla="*/ 209947 h 328612"/>
              <a:gd name="connsiteX29" fmla="*/ 104973 w 383381"/>
              <a:gd name="connsiteY29" fmla="*/ 73025 h 328612"/>
              <a:gd name="connsiteX30" fmla="*/ 91281 w 383381"/>
              <a:gd name="connsiteY30" fmla="*/ 86717 h 328612"/>
              <a:gd name="connsiteX31" fmla="*/ 104973 w 383381"/>
              <a:gd name="connsiteY31" fmla="*/ 100409 h 328612"/>
              <a:gd name="connsiteX32" fmla="*/ 223639 w 383381"/>
              <a:gd name="connsiteY32" fmla="*/ 100409 h 328612"/>
              <a:gd name="connsiteX33" fmla="*/ 237331 w 383381"/>
              <a:gd name="connsiteY33" fmla="*/ 86717 h 328612"/>
              <a:gd name="connsiteX34" fmla="*/ 223639 w 383381"/>
              <a:gd name="connsiteY34" fmla="*/ 73025 h 328612"/>
              <a:gd name="connsiteX35" fmla="*/ 104973 w 383381"/>
              <a:gd name="connsiteY35" fmla="*/ 73025 h 328612"/>
              <a:gd name="connsiteX36" fmla="*/ 82153 w 383381"/>
              <a:gd name="connsiteY36" fmla="*/ 292100 h 328612"/>
              <a:gd name="connsiteX37" fmla="*/ 129754 w 383381"/>
              <a:gd name="connsiteY37" fmla="*/ 276913 h 328612"/>
              <a:gd name="connsiteX38" fmla="*/ 177445 w 383381"/>
              <a:gd name="connsiteY38" fmla="*/ 324602 h 328612"/>
              <a:gd name="connsiteX39" fmla="*/ 196808 w 383381"/>
              <a:gd name="connsiteY39" fmla="*/ 324602 h 328612"/>
              <a:gd name="connsiteX40" fmla="*/ 196808 w 383381"/>
              <a:gd name="connsiteY40" fmla="*/ 305239 h 328612"/>
              <a:gd name="connsiteX41" fmla="*/ 149118 w 383381"/>
              <a:gd name="connsiteY41" fmla="*/ 257548 h 328612"/>
              <a:gd name="connsiteX42" fmla="*/ 164306 w 383381"/>
              <a:gd name="connsiteY42" fmla="*/ 209947 h 328612"/>
              <a:gd name="connsiteX43" fmla="*/ 82153 w 383381"/>
              <a:gd name="connsiteY43" fmla="*/ 127794 h 328612"/>
              <a:gd name="connsiteX44" fmla="*/ 0 w 383381"/>
              <a:gd name="connsiteY44" fmla="*/ 209947 h 328612"/>
              <a:gd name="connsiteX45" fmla="*/ 82153 w 383381"/>
              <a:gd name="connsiteY45" fmla="*/ 292100 h 328612"/>
              <a:gd name="connsiteX46" fmla="*/ 82153 w 383381"/>
              <a:gd name="connsiteY46" fmla="*/ 264716 h 328612"/>
              <a:gd name="connsiteX47" fmla="*/ 27384 w 383381"/>
              <a:gd name="connsiteY47" fmla="*/ 209947 h 328612"/>
              <a:gd name="connsiteX48" fmla="*/ 82153 w 383381"/>
              <a:gd name="connsiteY48" fmla="*/ 155178 h 328612"/>
              <a:gd name="connsiteX49" fmla="*/ 136922 w 383381"/>
              <a:gd name="connsiteY49" fmla="*/ 209947 h 328612"/>
              <a:gd name="connsiteX50" fmla="*/ 82153 w 383381"/>
              <a:gd name="connsiteY50" fmla="*/ 26471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3381" h="328612">
                <a:moveTo>
                  <a:pt x="68461" y="0"/>
                </a:moveTo>
                <a:cubicBezTo>
                  <a:pt x="40734" y="0"/>
                  <a:pt x="18256" y="22477"/>
                  <a:pt x="18256" y="50205"/>
                </a:cubicBezTo>
                <a:lnTo>
                  <a:pt x="18256" y="132489"/>
                </a:lnTo>
                <a:cubicBezTo>
                  <a:pt x="26404" y="125760"/>
                  <a:pt x="35632" y="120290"/>
                  <a:pt x="45641" y="116382"/>
                </a:cubicBezTo>
                <a:lnTo>
                  <a:pt x="45641" y="50205"/>
                </a:lnTo>
                <a:cubicBezTo>
                  <a:pt x="45641" y="37601"/>
                  <a:pt x="55858" y="27384"/>
                  <a:pt x="68461" y="27384"/>
                </a:cubicBezTo>
                <a:lnTo>
                  <a:pt x="333177" y="27384"/>
                </a:lnTo>
                <a:cubicBezTo>
                  <a:pt x="345781" y="27384"/>
                  <a:pt x="355997" y="37601"/>
                  <a:pt x="355997" y="50205"/>
                </a:cubicBezTo>
                <a:lnTo>
                  <a:pt x="355997" y="241895"/>
                </a:lnTo>
                <a:cubicBezTo>
                  <a:pt x="355997" y="254499"/>
                  <a:pt x="345781" y="264716"/>
                  <a:pt x="333177" y="264716"/>
                </a:cubicBezTo>
                <a:lnTo>
                  <a:pt x="182104" y="264716"/>
                </a:lnTo>
                <a:lnTo>
                  <a:pt x="209489" y="292100"/>
                </a:lnTo>
                <a:lnTo>
                  <a:pt x="333177" y="292100"/>
                </a:lnTo>
                <a:cubicBezTo>
                  <a:pt x="360904" y="292100"/>
                  <a:pt x="383381" y="269623"/>
                  <a:pt x="383381" y="241895"/>
                </a:cubicBezTo>
                <a:lnTo>
                  <a:pt x="383381" y="50205"/>
                </a:lnTo>
                <a:cubicBezTo>
                  <a:pt x="383381" y="22477"/>
                  <a:pt x="360904" y="0"/>
                  <a:pt x="333177" y="0"/>
                </a:cubicBezTo>
                <a:lnTo>
                  <a:pt x="68461" y="0"/>
                </a:lnTo>
                <a:close/>
                <a:moveTo>
                  <a:pt x="139899" y="127794"/>
                </a:moveTo>
                <a:cubicBezTo>
                  <a:pt x="150350" y="135153"/>
                  <a:pt x="159334" y="144456"/>
                  <a:pt x="166324" y="155178"/>
                </a:cubicBezTo>
                <a:lnTo>
                  <a:pt x="296664" y="155178"/>
                </a:lnTo>
                <a:cubicBezTo>
                  <a:pt x="304226" y="155178"/>
                  <a:pt x="310356" y="149048"/>
                  <a:pt x="310356" y="141486"/>
                </a:cubicBezTo>
                <a:cubicBezTo>
                  <a:pt x="310356" y="133924"/>
                  <a:pt x="304226" y="127794"/>
                  <a:pt x="296664" y="127794"/>
                </a:cubicBezTo>
                <a:lnTo>
                  <a:pt x="139899" y="127794"/>
                </a:lnTo>
                <a:close/>
                <a:moveTo>
                  <a:pt x="260152" y="209947"/>
                </a:moveTo>
                <a:lnTo>
                  <a:pt x="182563" y="209947"/>
                </a:lnTo>
                <a:cubicBezTo>
                  <a:pt x="182563" y="200454"/>
                  <a:pt x="181244" y="191267"/>
                  <a:pt x="178783" y="182563"/>
                </a:cubicBezTo>
                <a:lnTo>
                  <a:pt x="260152" y="182563"/>
                </a:lnTo>
                <a:cubicBezTo>
                  <a:pt x="267713" y="182563"/>
                  <a:pt x="273844" y="188693"/>
                  <a:pt x="273844" y="196255"/>
                </a:cubicBezTo>
                <a:cubicBezTo>
                  <a:pt x="273844" y="203816"/>
                  <a:pt x="267713" y="209947"/>
                  <a:pt x="260152" y="209947"/>
                </a:cubicBezTo>
                <a:close/>
                <a:moveTo>
                  <a:pt x="104973" y="73025"/>
                </a:moveTo>
                <a:cubicBezTo>
                  <a:pt x="97412" y="73025"/>
                  <a:pt x="91281" y="79155"/>
                  <a:pt x="91281" y="86717"/>
                </a:cubicBezTo>
                <a:cubicBezTo>
                  <a:pt x="91281" y="94279"/>
                  <a:pt x="97412" y="100409"/>
                  <a:pt x="104973" y="100409"/>
                </a:cubicBezTo>
                <a:lnTo>
                  <a:pt x="223639" y="100409"/>
                </a:lnTo>
                <a:cubicBezTo>
                  <a:pt x="231201" y="100409"/>
                  <a:pt x="237331" y="94279"/>
                  <a:pt x="237331" y="86717"/>
                </a:cubicBezTo>
                <a:cubicBezTo>
                  <a:pt x="237331" y="79155"/>
                  <a:pt x="231201" y="73025"/>
                  <a:pt x="223639" y="73025"/>
                </a:cubicBezTo>
                <a:lnTo>
                  <a:pt x="104973" y="73025"/>
                </a:lnTo>
                <a:close/>
                <a:moveTo>
                  <a:pt x="82153" y="292100"/>
                </a:moveTo>
                <a:cubicBezTo>
                  <a:pt x="99896" y="292100"/>
                  <a:pt x="116325" y="286475"/>
                  <a:pt x="129754" y="276913"/>
                </a:cubicBezTo>
                <a:lnTo>
                  <a:pt x="177445" y="324602"/>
                </a:lnTo>
                <a:cubicBezTo>
                  <a:pt x="182793" y="329949"/>
                  <a:pt x="191461" y="329949"/>
                  <a:pt x="196808" y="324602"/>
                </a:cubicBezTo>
                <a:cubicBezTo>
                  <a:pt x="202155" y="319254"/>
                  <a:pt x="202155" y="310586"/>
                  <a:pt x="196808" y="305239"/>
                </a:cubicBezTo>
                <a:lnTo>
                  <a:pt x="149118" y="257548"/>
                </a:lnTo>
                <a:cubicBezTo>
                  <a:pt x="158682" y="244119"/>
                  <a:pt x="164306" y="227690"/>
                  <a:pt x="164306" y="209947"/>
                </a:cubicBezTo>
                <a:cubicBezTo>
                  <a:pt x="164306" y="164575"/>
                  <a:pt x="127525" y="127794"/>
                  <a:pt x="82153" y="127794"/>
                </a:cubicBezTo>
                <a:cubicBezTo>
                  <a:pt x="36781" y="127794"/>
                  <a:pt x="0" y="164575"/>
                  <a:pt x="0" y="209947"/>
                </a:cubicBezTo>
                <a:cubicBezTo>
                  <a:pt x="0" y="255319"/>
                  <a:pt x="36781" y="292100"/>
                  <a:pt x="82153" y="292100"/>
                </a:cubicBezTo>
                <a:close/>
                <a:moveTo>
                  <a:pt x="82153" y="264716"/>
                </a:moveTo>
                <a:cubicBezTo>
                  <a:pt x="51905" y="264716"/>
                  <a:pt x="27384" y="240196"/>
                  <a:pt x="27384" y="209947"/>
                </a:cubicBezTo>
                <a:cubicBezTo>
                  <a:pt x="27384" y="179698"/>
                  <a:pt x="51905" y="155178"/>
                  <a:pt x="82153" y="155178"/>
                </a:cubicBezTo>
                <a:cubicBezTo>
                  <a:pt x="112401" y="155178"/>
                  <a:pt x="136922" y="179698"/>
                  <a:pt x="136922" y="209947"/>
                </a:cubicBezTo>
                <a:cubicBezTo>
                  <a:pt x="136922" y="240196"/>
                  <a:pt x="112401" y="264716"/>
                  <a:pt x="82153" y="264716"/>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85" name="TextBox 184">
            <a:extLst>
              <a:ext uri="{FF2B5EF4-FFF2-40B4-BE49-F238E27FC236}">
                <a16:creationId xmlns:a16="http://schemas.microsoft.com/office/drawing/2014/main" id="{E7FB686C-19B5-EBC6-327B-C925A492E15B}"/>
              </a:ext>
            </a:extLst>
          </p:cNvPr>
          <p:cNvSpPr txBox="1"/>
          <p:nvPr/>
        </p:nvSpPr>
        <p:spPr>
          <a:xfrm>
            <a:off x="8165294" y="5129043"/>
            <a:ext cx="1448217"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Segoe UI Semibold" panose="020B0702040204020203" pitchFamily="34" charset="0"/>
              </a:rPr>
              <a:t>Text analysis</a:t>
            </a:r>
          </a:p>
        </p:txBody>
      </p:sp>
    </p:spTree>
    <p:custDataLst>
      <p:tags r:id="rId1"/>
    </p:custDataLst>
    <p:extLst>
      <p:ext uri="{BB962C8B-B14F-4D97-AF65-F5344CB8AC3E}">
        <p14:creationId xmlns:p14="http://schemas.microsoft.com/office/powerpoint/2010/main" val="401348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right)">
                                      <p:cBhvr>
                                        <p:cTn id="19" dur="500"/>
                                        <p:tgtEl>
                                          <p:spTgt spid="10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42" presetClass="path" presetSubtype="0" decel="100000" fill="hold" grpId="1" nodeType="withEffect">
                                  <p:stCondLst>
                                    <p:cond delay="500"/>
                                  </p:stCondLst>
                                  <p:childTnLst>
                                    <p:animMotion origin="layout" path="M 0.01666 -0.00046 L 3.75E-6 1.85185E-6 " pathEditMode="relative" rAng="0" ptsTypes="AA">
                                      <p:cBhvr>
                                        <p:cTn id="24" dur="750" fill="hold"/>
                                        <p:tgtEl>
                                          <p:spTgt spid="77"/>
                                        </p:tgtEl>
                                        <p:attrNameLst>
                                          <p:attrName>ppt_x</p:attrName>
                                          <p:attrName>ppt_y</p:attrName>
                                        </p:attrNameLst>
                                      </p:cBhvr>
                                      <p:rCtr x="-833" y="23"/>
                                    </p:animMotion>
                                  </p:childTnLst>
                                </p:cTn>
                              </p:par>
                              <p:par>
                                <p:cTn id="25" presetID="10" presetClass="entr" presetSubtype="0" fill="hold" grpId="0" nodeType="withEffect">
                                  <p:stCondLst>
                                    <p:cond delay="50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42" presetClass="path" presetSubtype="0" decel="100000" fill="hold" grpId="1" nodeType="withEffect">
                                  <p:stCondLst>
                                    <p:cond delay="500"/>
                                  </p:stCondLst>
                                  <p:childTnLst>
                                    <p:animMotion origin="layout" path="M 0.01666 -0.00046 L 3.75E-6 1.85185E-6 " pathEditMode="relative" rAng="0" ptsTypes="AA">
                                      <p:cBhvr>
                                        <p:cTn id="29" dur="750" fill="hold"/>
                                        <p:tgtEl>
                                          <p:spTgt spid="86"/>
                                        </p:tgtEl>
                                        <p:attrNameLst>
                                          <p:attrName>ppt_x</p:attrName>
                                          <p:attrName>ppt_y</p:attrName>
                                        </p:attrNameLst>
                                      </p:cBhvr>
                                      <p:rCtr x="-833" y="23"/>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wipe(right)">
                                      <p:cBhvr>
                                        <p:cTn id="34" dur="500"/>
                                        <p:tgtEl>
                                          <p:spTgt spid="111"/>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42" presetClass="path" presetSubtype="0" decel="100000" fill="hold" grpId="1" nodeType="withEffect">
                                  <p:stCondLst>
                                    <p:cond delay="500"/>
                                  </p:stCondLst>
                                  <p:childTnLst>
                                    <p:animMotion origin="layout" path="M 0.01666 -0.00046 L 3.75E-6 1.85185E-6 " pathEditMode="relative" rAng="0" ptsTypes="AA">
                                      <p:cBhvr>
                                        <p:cTn id="39" dur="750" fill="hold"/>
                                        <p:tgtEl>
                                          <p:spTgt spid="127"/>
                                        </p:tgtEl>
                                        <p:attrNameLst>
                                          <p:attrName>ppt_x</p:attrName>
                                          <p:attrName>ppt_y</p:attrName>
                                        </p:attrNameLst>
                                      </p:cBhvr>
                                      <p:rCtr x="-833" y="23"/>
                                    </p:animMotion>
                                  </p:childTnLst>
                                </p:cTn>
                              </p:par>
                              <p:par>
                                <p:cTn id="40" presetID="10" presetClass="entr" presetSubtype="0" fill="hold" grpId="0" nodeType="withEffect">
                                  <p:stCondLst>
                                    <p:cond delay="500"/>
                                  </p:stCondLst>
                                  <p:childTnLst>
                                    <p:set>
                                      <p:cBhvr>
                                        <p:cTn id="41" dur="1" fill="hold">
                                          <p:stCondLst>
                                            <p:cond delay="0"/>
                                          </p:stCondLst>
                                        </p:cTn>
                                        <p:tgtEl>
                                          <p:spTgt spid="132"/>
                                        </p:tgtEl>
                                        <p:attrNameLst>
                                          <p:attrName>style.visibility</p:attrName>
                                        </p:attrNameLst>
                                      </p:cBhvr>
                                      <p:to>
                                        <p:strVal val="visible"/>
                                      </p:to>
                                    </p:set>
                                    <p:animEffect transition="in" filter="fade">
                                      <p:cBhvr>
                                        <p:cTn id="42" dur="500"/>
                                        <p:tgtEl>
                                          <p:spTgt spid="132"/>
                                        </p:tgtEl>
                                      </p:cBhvr>
                                    </p:animEffect>
                                  </p:childTnLst>
                                </p:cTn>
                              </p:par>
                              <p:par>
                                <p:cTn id="43" presetID="42" presetClass="path" presetSubtype="0" decel="100000" fill="hold" grpId="1" nodeType="withEffect">
                                  <p:stCondLst>
                                    <p:cond delay="500"/>
                                  </p:stCondLst>
                                  <p:childTnLst>
                                    <p:animMotion origin="layout" path="M 0.01666 -0.00046 L 3.75E-6 1.85185E-6 " pathEditMode="relative" rAng="0" ptsTypes="AA">
                                      <p:cBhvr>
                                        <p:cTn id="44" dur="750" fill="hold"/>
                                        <p:tgtEl>
                                          <p:spTgt spid="132"/>
                                        </p:tgtEl>
                                        <p:attrNameLst>
                                          <p:attrName>ppt_x</p:attrName>
                                          <p:attrName>ppt_y</p:attrName>
                                        </p:attrNameLst>
                                      </p:cBhvr>
                                      <p:rCtr x="-833" y="23"/>
                                    </p:animMotion>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42"/>
                                        </p:tgtEl>
                                        <p:attrNameLst>
                                          <p:attrName>style.visibility</p:attrName>
                                        </p:attrNameLst>
                                      </p:cBhvr>
                                      <p:to>
                                        <p:strVal val="visible"/>
                                      </p:to>
                                    </p:set>
                                    <p:animEffect transition="in" filter="wipe(right)">
                                      <p:cBhvr>
                                        <p:cTn id="49" dur="500"/>
                                        <p:tgtEl>
                                          <p:spTgt spid="142"/>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50"/>
                                        </p:tgtEl>
                                        <p:attrNameLst>
                                          <p:attrName>style.visibility</p:attrName>
                                        </p:attrNameLst>
                                      </p:cBhvr>
                                      <p:to>
                                        <p:strVal val="visible"/>
                                      </p:to>
                                    </p:set>
                                    <p:animEffect transition="in" filter="fade">
                                      <p:cBhvr>
                                        <p:cTn id="52" dur="500"/>
                                        <p:tgtEl>
                                          <p:spTgt spid="150"/>
                                        </p:tgtEl>
                                      </p:cBhvr>
                                    </p:animEffect>
                                  </p:childTnLst>
                                </p:cTn>
                              </p:par>
                              <p:par>
                                <p:cTn id="53" presetID="42" presetClass="path" presetSubtype="0" decel="100000" fill="hold" grpId="1" nodeType="withEffect">
                                  <p:stCondLst>
                                    <p:cond delay="500"/>
                                  </p:stCondLst>
                                  <p:childTnLst>
                                    <p:animMotion origin="layout" path="M 0.01666 -0.00046 L 3.75E-6 1.85185E-6 " pathEditMode="relative" rAng="0" ptsTypes="AA">
                                      <p:cBhvr>
                                        <p:cTn id="54" dur="750" fill="hold"/>
                                        <p:tgtEl>
                                          <p:spTgt spid="150"/>
                                        </p:tgtEl>
                                        <p:attrNameLst>
                                          <p:attrName>ppt_x</p:attrName>
                                          <p:attrName>ppt_y</p:attrName>
                                        </p:attrNameLst>
                                      </p:cBhvr>
                                      <p:rCtr x="-833" y="23"/>
                                    </p:animMotion>
                                  </p:childTnLst>
                                </p:cTn>
                              </p:par>
                              <p:par>
                                <p:cTn id="55" presetID="10" presetClass="entr" presetSubtype="0" fill="hold" grpId="0" nodeType="withEffect">
                                  <p:stCondLst>
                                    <p:cond delay="500"/>
                                  </p:stCondLst>
                                  <p:childTnLst>
                                    <p:set>
                                      <p:cBhvr>
                                        <p:cTn id="56" dur="1" fill="hold">
                                          <p:stCondLst>
                                            <p:cond delay="0"/>
                                          </p:stCondLst>
                                        </p:cTn>
                                        <p:tgtEl>
                                          <p:spTgt spid="153"/>
                                        </p:tgtEl>
                                        <p:attrNameLst>
                                          <p:attrName>style.visibility</p:attrName>
                                        </p:attrNameLst>
                                      </p:cBhvr>
                                      <p:to>
                                        <p:strVal val="visible"/>
                                      </p:to>
                                    </p:set>
                                    <p:animEffect transition="in" filter="fade">
                                      <p:cBhvr>
                                        <p:cTn id="57" dur="500"/>
                                        <p:tgtEl>
                                          <p:spTgt spid="153"/>
                                        </p:tgtEl>
                                      </p:cBhvr>
                                    </p:animEffect>
                                  </p:childTnLst>
                                </p:cTn>
                              </p:par>
                              <p:par>
                                <p:cTn id="58" presetID="42" presetClass="path" presetSubtype="0" decel="100000" fill="hold" grpId="1" nodeType="withEffect">
                                  <p:stCondLst>
                                    <p:cond delay="500"/>
                                  </p:stCondLst>
                                  <p:childTnLst>
                                    <p:animMotion origin="layout" path="M 0.01666 -0.00046 L 3.75E-6 1.85185E-6 " pathEditMode="relative" rAng="0" ptsTypes="AA">
                                      <p:cBhvr>
                                        <p:cTn id="59" dur="750" fill="hold"/>
                                        <p:tgtEl>
                                          <p:spTgt spid="153"/>
                                        </p:tgtEl>
                                        <p:attrNameLst>
                                          <p:attrName>ppt_x</p:attrName>
                                          <p:attrName>ppt_y</p:attrName>
                                        </p:attrNameLst>
                                      </p:cBhvr>
                                      <p:rCtr x="-833" y="23"/>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59"/>
                                        </p:tgtEl>
                                        <p:attrNameLst>
                                          <p:attrName>style.visibility</p:attrName>
                                        </p:attrNameLst>
                                      </p:cBhvr>
                                      <p:to>
                                        <p:strVal val="visible"/>
                                      </p:to>
                                    </p:set>
                                    <p:animEffect transition="in" filter="wipe(left)">
                                      <p:cBhvr>
                                        <p:cTn id="64" dur="500"/>
                                        <p:tgtEl>
                                          <p:spTgt spid="159"/>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65"/>
                                        </p:tgtEl>
                                        <p:attrNameLst>
                                          <p:attrName>style.visibility</p:attrName>
                                        </p:attrNameLst>
                                      </p:cBhvr>
                                      <p:to>
                                        <p:strVal val="visible"/>
                                      </p:to>
                                    </p:set>
                                    <p:animEffect transition="in" filter="fade">
                                      <p:cBhvr>
                                        <p:cTn id="67" dur="500"/>
                                        <p:tgtEl>
                                          <p:spTgt spid="165"/>
                                        </p:tgtEl>
                                      </p:cBhvr>
                                    </p:animEffect>
                                  </p:childTnLst>
                                </p:cTn>
                              </p:par>
                              <p:par>
                                <p:cTn id="68" presetID="42" presetClass="path" presetSubtype="0" decel="100000" fill="hold" grpId="1" nodeType="withEffect">
                                  <p:stCondLst>
                                    <p:cond delay="500"/>
                                  </p:stCondLst>
                                  <p:childTnLst>
                                    <p:animMotion origin="layout" path="M -0.01719 -0.00023 L -1.25E-6 1.85185E-6 " pathEditMode="relative" rAng="0" ptsTypes="AA">
                                      <p:cBhvr>
                                        <p:cTn id="69" dur="750" fill="hold"/>
                                        <p:tgtEl>
                                          <p:spTgt spid="165"/>
                                        </p:tgtEl>
                                        <p:attrNameLst>
                                          <p:attrName>ppt_x</p:attrName>
                                          <p:attrName>ppt_y</p:attrName>
                                        </p:attrNameLst>
                                      </p:cBhvr>
                                      <p:rCtr x="859" y="0"/>
                                    </p:animMotion>
                                  </p:childTnLst>
                                </p:cTn>
                              </p:par>
                              <p:par>
                                <p:cTn id="70" presetID="10" presetClass="entr" presetSubtype="0" fill="hold" grpId="0" nodeType="withEffect">
                                  <p:stCondLst>
                                    <p:cond delay="500"/>
                                  </p:stCondLst>
                                  <p:childTnLst>
                                    <p:set>
                                      <p:cBhvr>
                                        <p:cTn id="71" dur="1" fill="hold">
                                          <p:stCondLst>
                                            <p:cond delay="0"/>
                                          </p:stCondLst>
                                        </p:cTn>
                                        <p:tgtEl>
                                          <p:spTgt spid="168"/>
                                        </p:tgtEl>
                                        <p:attrNameLst>
                                          <p:attrName>style.visibility</p:attrName>
                                        </p:attrNameLst>
                                      </p:cBhvr>
                                      <p:to>
                                        <p:strVal val="visible"/>
                                      </p:to>
                                    </p:set>
                                    <p:animEffect transition="in" filter="fade">
                                      <p:cBhvr>
                                        <p:cTn id="72" dur="500"/>
                                        <p:tgtEl>
                                          <p:spTgt spid="168"/>
                                        </p:tgtEl>
                                      </p:cBhvr>
                                    </p:animEffect>
                                  </p:childTnLst>
                                </p:cTn>
                              </p:par>
                              <p:par>
                                <p:cTn id="73" presetID="42" presetClass="path" presetSubtype="0" decel="100000" fill="hold" grpId="1" nodeType="withEffect">
                                  <p:stCondLst>
                                    <p:cond delay="500"/>
                                  </p:stCondLst>
                                  <p:childTnLst>
                                    <p:animMotion origin="layout" path="M -0.01719 -0.00023 L -1.25E-6 1.85185E-6 " pathEditMode="relative" rAng="0" ptsTypes="AA">
                                      <p:cBhvr>
                                        <p:cTn id="74" dur="750" fill="hold"/>
                                        <p:tgtEl>
                                          <p:spTgt spid="168"/>
                                        </p:tgtEl>
                                        <p:attrNameLst>
                                          <p:attrName>ppt_x</p:attrName>
                                          <p:attrName>ppt_y</p:attrName>
                                        </p:attrNameLst>
                                      </p:cBhvr>
                                      <p:rCtr x="859" y="0"/>
                                    </p:animMotion>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71"/>
                                        </p:tgtEl>
                                        <p:attrNameLst>
                                          <p:attrName>style.visibility</p:attrName>
                                        </p:attrNameLst>
                                      </p:cBhvr>
                                      <p:to>
                                        <p:strVal val="visible"/>
                                      </p:to>
                                    </p:set>
                                    <p:animEffect transition="in" filter="wipe(left)">
                                      <p:cBhvr>
                                        <p:cTn id="79" dur="500"/>
                                        <p:tgtEl>
                                          <p:spTgt spid="171"/>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177"/>
                                        </p:tgtEl>
                                        <p:attrNameLst>
                                          <p:attrName>style.visibility</p:attrName>
                                        </p:attrNameLst>
                                      </p:cBhvr>
                                      <p:to>
                                        <p:strVal val="visible"/>
                                      </p:to>
                                    </p:set>
                                    <p:animEffect transition="in" filter="fade">
                                      <p:cBhvr>
                                        <p:cTn id="82" dur="500"/>
                                        <p:tgtEl>
                                          <p:spTgt spid="177"/>
                                        </p:tgtEl>
                                      </p:cBhvr>
                                    </p:animEffect>
                                  </p:childTnLst>
                                </p:cTn>
                              </p:par>
                              <p:par>
                                <p:cTn id="83" presetID="42" presetClass="path" presetSubtype="0" decel="100000" fill="hold" grpId="1" nodeType="withEffect">
                                  <p:stCondLst>
                                    <p:cond delay="500"/>
                                  </p:stCondLst>
                                  <p:childTnLst>
                                    <p:animMotion origin="layout" path="M -0.01719 -0.00023 L -1.25E-6 1.85185E-6 " pathEditMode="relative" rAng="0" ptsTypes="AA">
                                      <p:cBhvr>
                                        <p:cTn id="84" dur="750" fill="hold"/>
                                        <p:tgtEl>
                                          <p:spTgt spid="177"/>
                                        </p:tgtEl>
                                        <p:attrNameLst>
                                          <p:attrName>ppt_x</p:attrName>
                                          <p:attrName>ppt_y</p:attrName>
                                        </p:attrNameLst>
                                      </p:cBhvr>
                                      <p:rCtr x="859" y="0"/>
                                    </p:animMotion>
                                  </p:childTnLst>
                                </p:cTn>
                              </p:par>
                              <p:par>
                                <p:cTn id="85" presetID="10" presetClass="entr" presetSubtype="0" fill="hold" grpId="0" nodeType="withEffect">
                                  <p:stCondLst>
                                    <p:cond delay="500"/>
                                  </p:stCondLst>
                                  <p:childTnLst>
                                    <p:set>
                                      <p:cBhvr>
                                        <p:cTn id="86" dur="1" fill="hold">
                                          <p:stCondLst>
                                            <p:cond delay="0"/>
                                          </p:stCondLst>
                                        </p:cTn>
                                        <p:tgtEl>
                                          <p:spTgt spid="179"/>
                                        </p:tgtEl>
                                        <p:attrNameLst>
                                          <p:attrName>style.visibility</p:attrName>
                                        </p:attrNameLst>
                                      </p:cBhvr>
                                      <p:to>
                                        <p:strVal val="visible"/>
                                      </p:to>
                                    </p:set>
                                    <p:animEffect transition="in" filter="fade">
                                      <p:cBhvr>
                                        <p:cTn id="87" dur="500"/>
                                        <p:tgtEl>
                                          <p:spTgt spid="179"/>
                                        </p:tgtEl>
                                      </p:cBhvr>
                                    </p:animEffect>
                                  </p:childTnLst>
                                </p:cTn>
                              </p:par>
                              <p:par>
                                <p:cTn id="88" presetID="42" presetClass="path" presetSubtype="0" decel="100000" fill="hold" grpId="1" nodeType="withEffect">
                                  <p:stCondLst>
                                    <p:cond delay="500"/>
                                  </p:stCondLst>
                                  <p:childTnLst>
                                    <p:animMotion origin="layout" path="M -0.01719 -0.00023 L -1.25E-6 1.85185E-6 " pathEditMode="relative" rAng="0" ptsTypes="AA">
                                      <p:cBhvr>
                                        <p:cTn id="89" dur="750" fill="hold"/>
                                        <p:tgtEl>
                                          <p:spTgt spid="179"/>
                                        </p:tgtEl>
                                        <p:attrNameLst>
                                          <p:attrName>ppt_x</p:attrName>
                                          <p:attrName>ppt_y</p:attrName>
                                        </p:attrNameLst>
                                      </p:cBhvr>
                                      <p:rCtr x="859" y="0"/>
                                    </p:animMotion>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81"/>
                                        </p:tgtEl>
                                        <p:attrNameLst>
                                          <p:attrName>style.visibility</p:attrName>
                                        </p:attrNameLst>
                                      </p:cBhvr>
                                      <p:to>
                                        <p:strVal val="visible"/>
                                      </p:to>
                                    </p:set>
                                    <p:animEffect transition="in" filter="wipe(left)">
                                      <p:cBhvr>
                                        <p:cTn id="94" dur="500"/>
                                        <p:tgtEl>
                                          <p:spTgt spid="181"/>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184"/>
                                        </p:tgtEl>
                                        <p:attrNameLst>
                                          <p:attrName>style.visibility</p:attrName>
                                        </p:attrNameLst>
                                      </p:cBhvr>
                                      <p:to>
                                        <p:strVal val="visible"/>
                                      </p:to>
                                    </p:set>
                                    <p:animEffect transition="in" filter="fade">
                                      <p:cBhvr>
                                        <p:cTn id="97" dur="500"/>
                                        <p:tgtEl>
                                          <p:spTgt spid="184"/>
                                        </p:tgtEl>
                                      </p:cBhvr>
                                    </p:animEffect>
                                  </p:childTnLst>
                                </p:cTn>
                              </p:par>
                              <p:par>
                                <p:cTn id="98" presetID="42" presetClass="path" presetSubtype="0" decel="100000" fill="hold" grpId="1" nodeType="withEffect">
                                  <p:stCondLst>
                                    <p:cond delay="500"/>
                                  </p:stCondLst>
                                  <p:childTnLst>
                                    <p:animMotion origin="layout" path="M -0.01719 -0.00023 L -1.25E-6 1.85185E-6 " pathEditMode="relative" rAng="0" ptsTypes="AA">
                                      <p:cBhvr>
                                        <p:cTn id="99" dur="750" fill="hold"/>
                                        <p:tgtEl>
                                          <p:spTgt spid="184"/>
                                        </p:tgtEl>
                                        <p:attrNameLst>
                                          <p:attrName>ppt_x</p:attrName>
                                          <p:attrName>ppt_y</p:attrName>
                                        </p:attrNameLst>
                                      </p:cBhvr>
                                      <p:rCtr x="859" y="0"/>
                                    </p:animMotion>
                                  </p:childTnLst>
                                </p:cTn>
                              </p:par>
                              <p:par>
                                <p:cTn id="100" presetID="10" presetClass="entr" presetSubtype="0" fill="hold" grpId="0" nodeType="withEffect">
                                  <p:stCondLst>
                                    <p:cond delay="500"/>
                                  </p:stCondLst>
                                  <p:childTnLst>
                                    <p:set>
                                      <p:cBhvr>
                                        <p:cTn id="101" dur="1" fill="hold">
                                          <p:stCondLst>
                                            <p:cond delay="0"/>
                                          </p:stCondLst>
                                        </p:cTn>
                                        <p:tgtEl>
                                          <p:spTgt spid="185"/>
                                        </p:tgtEl>
                                        <p:attrNameLst>
                                          <p:attrName>style.visibility</p:attrName>
                                        </p:attrNameLst>
                                      </p:cBhvr>
                                      <p:to>
                                        <p:strVal val="visible"/>
                                      </p:to>
                                    </p:set>
                                    <p:animEffect transition="in" filter="fade">
                                      <p:cBhvr>
                                        <p:cTn id="102" dur="500"/>
                                        <p:tgtEl>
                                          <p:spTgt spid="185"/>
                                        </p:tgtEl>
                                      </p:cBhvr>
                                    </p:animEffect>
                                  </p:childTnLst>
                                </p:cTn>
                              </p:par>
                              <p:par>
                                <p:cTn id="103" presetID="42" presetClass="path" presetSubtype="0" decel="100000" fill="hold" grpId="1" nodeType="withEffect">
                                  <p:stCondLst>
                                    <p:cond delay="500"/>
                                  </p:stCondLst>
                                  <p:childTnLst>
                                    <p:animMotion origin="layout" path="M -0.01719 -0.00023 L -1.25E-6 1.85185E-6 " pathEditMode="relative" rAng="0" ptsTypes="AA">
                                      <p:cBhvr>
                                        <p:cTn id="104" dur="750" fill="hold"/>
                                        <p:tgtEl>
                                          <p:spTgt spid="185"/>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6" grpId="1"/>
      <p:bldP spid="77" grpId="0" animBg="1"/>
      <p:bldP spid="77" grpId="1" animBg="1"/>
      <p:bldP spid="132" grpId="0"/>
      <p:bldP spid="132" grpId="1"/>
      <p:bldP spid="127" grpId="0" animBg="1"/>
      <p:bldP spid="127" grpId="1" animBg="1"/>
      <p:bldP spid="153" grpId="0"/>
      <p:bldP spid="153" grpId="1"/>
      <p:bldP spid="150" grpId="0" animBg="1"/>
      <p:bldP spid="150" grpId="1" animBg="1"/>
      <p:bldP spid="165" grpId="0" animBg="1"/>
      <p:bldP spid="165" grpId="1" animBg="1"/>
      <p:bldP spid="168" grpId="0"/>
      <p:bldP spid="168" grpId="1"/>
      <p:bldP spid="177" grpId="0" animBg="1"/>
      <p:bldP spid="177" grpId="1" animBg="1"/>
      <p:bldP spid="179" grpId="0"/>
      <p:bldP spid="179" grpId="1"/>
      <p:bldP spid="184" grpId="0" animBg="1"/>
      <p:bldP spid="184" grpId="1" animBg="1"/>
      <p:bldP spid="185" grpId="0"/>
      <p:bldP spid="18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FB766F7-5069-B528-839D-489E3E577857}"/>
              </a:ext>
              <a:ext uri="{C183D7F6-B498-43B3-948B-1728B52AA6E4}">
                <adec:decorative xmlns:adec="http://schemas.microsoft.com/office/drawing/2017/decorative" val="1"/>
              </a:ext>
            </a:extLst>
          </p:cNvPr>
          <p:cNvSpPr/>
          <p:nvPr/>
        </p:nvSpPr>
        <p:spPr bwMode="auto">
          <a:xfrm rot="16200000">
            <a:off x="3754099" y="-2249149"/>
            <a:ext cx="4683806"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55" name="Straight Connector 54">
            <a:extLst>
              <a:ext uri="{FF2B5EF4-FFF2-40B4-BE49-F238E27FC236}">
                <a16:creationId xmlns:a16="http://schemas.microsoft.com/office/drawing/2014/main" id="{7A7552F5-A08C-7542-1082-6922A59D5C2A}"/>
              </a:ext>
              <a:ext uri="{C183D7F6-B498-43B3-948B-1728B52AA6E4}">
                <adec:decorative xmlns:adec="http://schemas.microsoft.com/office/drawing/2017/decorative" val="1"/>
              </a:ext>
            </a:extLst>
          </p:cNvPr>
          <p:cNvCxnSpPr>
            <a:cxnSpLocks/>
          </p:cNvCxnSpPr>
          <p:nvPr/>
        </p:nvCxnSpPr>
        <p:spPr>
          <a:xfrm>
            <a:off x="6297387" y="1655688"/>
            <a:ext cx="0" cy="3892677"/>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73B3806-3D22-E224-A908-DBA7A518F293}"/>
              </a:ext>
              <a:ext uri="{C183D7F6-B498-43B3-948B-1728B52AA6E4}">
                <adec:decorative xmlns:adec="http://schemas.microsoft.com/office/drawing/2017/decorative" val="1"/>
              </a:ext>
            </a:extLst>
          </p:cNvPr>
          <p:cNvCxnSpPr>
            <a:cxnSpLocks/>
          </p:cNvCxnSpPr>
          <p:nvPr/>
        </p:nvCxnSpPr>
        <p:spPr>
          <a:xfrm flipV="1">
            <a:off x="6297386" y="1655689"/>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E0A900A-8E1E-0E6A-935E-DB7080B9A727}"/>
              </a:ext>
              <a:ext uri="{C183D7F6-B498-43B3-948B-1728B52AA6E4}">
                <adec:decorative xmlns:adec="http://schemas.microsoft.com/office/drawing/2017/decorative" val="1"/>
              </a:ext>
            </a:extLst>
          </p:cNvPr>
          <p:cNvCxnSpPr>
            <a:cxnSpLocks/>
          </p:cNvCxnSpPr>
          <p:nvPr/>
        </p:nvCxnSpPr>
        <p:spPr>
          <a:xfrm flipV="1">
            <a:off x="6297387" y="2826640"/>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B222615-51B9-3103-839D-B03F6F1DE9B7}"/>
              </a:ext>
              <a:ext uri="{C183D7F6-B498-43B3-948B-1728B52AA6E4}">
                <adec:decorative xmlns:adec="http://schemas.microsoft.com/office/drawing/2017/decorative" val="1"/>
              </a:ext>
            </a:extLst>
          </p:cNvPr>
          <p:cNvCxnSpPr>
            <a:cxnSpLocks/>
          </p:cNvCxnSpPr>
          <p:nvPr/>
        </p:nvCxnSpPr>
        <p:spPr>
          <a:xfrm>
            <a:off x="6530975" y="2675899"/>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5C95F9C-D520-BDAA-C3C4-61172450ECC3}"/>
              </a:ext>
              <a:ext uri="{C183D7F6-B498-43B3-948B-1728B52AA6E4}">
                <adec:decorative xmlns:adec="http://schemas.microsoft.com/office/drawing/2017/decorative" val="1"/>
              </a:ext>
            </a:extLst>
          </p:cNvPr>
          <p:cNvCxnSpPr>
            <a:cxnSpLocks/>
          </p:cNvCxnSpPr>
          <p:nvPr/>
        </p:nvCxnSpPr>
        <p:spPr>
          <a:xfrm>
            <a:off x="6530975" y="3846850"/>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82CAB69-ED0F-6ED3-7FA8-5FA0FCE4521E}"/>
              </a:ext>
              <a:ext uri="{C183D7F6-B498-43B3-948B-1728B52AA6E4}">
                <adec:decorative xmlns:adec="http://schemas.microsoft.com/office/drawing/2017/decorative" val="1"/>
              </a:ext>
            </a:extLst>
          </p:cNvPr>
          <p:cNvCxnSpPr>
            <a:cxnSpLocks/>
          </p:cNvCxnSpPr>
          <p:nvPr/>
        </p:nvCxnSpPr>
        <p:spPr>
          <a:xfrm flipV="1">
            <a:off x="6297387" y="3997591"/>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C068FC4-E5C1-3029-72C7-C76FF5F74E71}"/>
              </a:ext>
              <a:ext uri="{C183D7F6-B498-43B3-948B-1728B52AA6E4}">
                <adec:decorative xmlns:adec="http://schemas.microsoft.com/office/drawing/2017/decorative" val="1"/>
              </a:ext>
            </a:extLst>
          </p:cNvPr>
          <p:cNvCxnSpPr>
            <a:cxnSpLocks/>
          </p:cNvCxnSpPr>
          <p:nvPr/>
        </p:nvCxnSpPr>
        <p:spPr>
          <a:xfrm flipV="1">
            <a:off x="6297387" y="516854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941E67B-AC57-7D80-E202-04D7320CE1EF}"/>
              </a:ext>
            </a:extLst>
          </p:cNvPr>
          <p:cNvSpPr>
            <a:spLocks noGrp="1"/>
          </p:cNvSpPr>
          <p:nvPr>
            <p:ph type="title"/>
          </p:nvPr>
        </p:nvSpPr>
        <p:spPr>
          <a:xfrm>
            <a:off x="588963" y="585788"/>
            <a:ext cx="11310937" cy="553998"/>
          </a:xfrm>
        </p:spPr>
        <p:txBody>
          <a:bodyPr/>
          <a:lstStyle/>
          <a:p>
            <a:r>
              <a:rPr lang="en-US" sz="3600"/>
              <a:t>A brief history of AI</a:t>
            </a:r>
          </a:p>
        </p:txBody>
      </p:sp>
      <p:sp>
        <p:nvSpPr>
          <p:cNvPr id="20" name="Rectangle: Rounded Corners 19">
            <a:extLst>
              <a:ext uri="{FF2B5EF4-FFF2-40B4-BE49-F238E27FC236}">
                <a16:creationId xmlns:a16="http://schemas.microsoft.com/office/drawing/2014/main" id="{8A1623C5-8551-53A8-2232-B3819E3B23A9}"/>
              </a:ext>
              <a:ext uri="{C183D7F6-B498-43B3-948B-1728B52AA6E4}">
                <adec:decorative xmlns:adec="http://schemas.microsoft.com/office/drawing/2017/decorative" val="0"/>
              </a:ext>
            </a:extLst>
          </p:cNvPr>
          <p:cNvSpPr/>
          <p:nvPr/>
        </p:nvSpPr>
        <p:spPr bwMode="auto">
          <a:xfrm>
            <a:off x="588963" y="1419906"/>
            <a:ext cx="4853894" cy="4853894"/>
          </a:xfrm>
          <a:prstGeom prst="roundRect">
            <a:avLst>
              <a:gd name="adj" fmla="val 5254"/>
            </a:avLst>
          </a:prstGeom>
          <a:solidFill>
            <a:schemeClr val="bg2"/>
          </a:solidFill>
          <a:ln w="317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a:defRPr/>
            </a:pPr>
            <a:r>
              <a:rPr lang="en-US" sz="2000">
                <a:solidFill>
                  <a:schemeClr val="tx1"/>
                </a:solidFill>
                <a:latin typeface="+mj-lt"/>
                <a:cs typeface="Segoe UI" pitchFamily="34" charset="0"/>
              </a:rPr>
              <a:t>Artificial Intelligence</a:t>
            </a:r>
            <a:endParaRPr lang="en-AU" sz="2000">
              <a:solidFill>
                <a:schemeClr val="tx1"/>
              </a:solidFill>
              <a:latin typeface="+mj-lt"/>
              <a:cs typeface="Segoe UI" pitchFamily="34" charset="0"/>
            </a:endParaRPr>
          </a:p>
        </p:txBody>
      </p:sp>
      <p:sp>
        <p:nvSpPr>
          <p:cNvPr id="113" name="Rectangle: Rounded Corners 112">
            <a:extLst>
              <a:ext uri="{FF2B5EF4-FFF2-40B4-BE49-F238E27FC236}">
                <a16:creationId xmlns:a16="http://schemas.microsoft.com/office/drawing/2014/main" id="{19DE930B-38E7-F3DE-042D-D07FD1642DC2}"/>
              </a:ext>
              <a:ext uri="{C183D7F6-B498-43B3-948B-1728B52AA6E4}">
                <adec:decorative xmlns:adec="http://schemas.microsoft.com/office/drawing/2017/decorative" val="0"/>
              </a:ext>
            </a:extLst>
          </p:cNvPr>
          <p:cNvSpPr>
            <a:spLocks/>
          </p:cNvSpPr>
          <p:nvPr/>
        </p:nvSpPr>
        <p:spPr bwMode="auto">
          <a:xfrm>
            <a:off x="1527177" y="2675898"/>
            <a:ext cx="3915679" cy="3597901"/>
          </a:xfrm>
          <a:prstGeom prst="roundRect">
            <a:avLst>
              <a:gd name="adj" fmla="val 6377"/>
            </a:avLst>
          </a:prstGeom>
          <a:solidFill>
            <a:schemeClr val="bg2"/>
          </a:solidFill>
          <a:ln w="317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a:defRPr/>
            </a:pPr>
            <a:r>
              <a:rPr lang="en-US" sz="2000">
                <a:solidFill>
                  <a:schemeClr val="tx1"/>
                </a:solidFill>
                <a:latin typeface="+mj-lt"/>
                <a:cs typeface="Segoe UI" pitchFamily="34" charset="0"/>
              </a:rPr>
              <a:t>Machine Learning</a:t>
            </a:r>
            <a:endParaRPr lang="en-AU" sz="2000">
              <a:solidFill>
                <a:schemeClr val="tx1"/>
              </a:solidFill>
              <a:latin typeface="+mj-lt"/>
              <a:cs typeface="Segoe UI" pitchFamily="34" charset="0"/>
            </a:endParaRPr>
          </a:p>
        </p:txBody>
      </p:sp>
      <p:sp>
        <p:nvSpPr>
          <p:cNvPr id="128" name="Rounded Rectangle 24_1">
            <a:extLst>
              <a:ext uri="{FF2B5EF4-FFF2-40B4-BE49-F238E27FC236}">
                <a16:creationId xmlns:a16="http://schemas.microsoft.com/office/drawing/2014/main" id="{9D35B71C-89AB-4EC4-472B-86B7DFD54668}"/>
              </a:ext>
              <a:ext uri="{C183D7F6-B498-43B3-948B-1728B52AA6E4}">
                <adec:decorative xmlns:adec="http://schemas.microsoft.com/office/drawing/2017/decorative" val="0"/>
              </a:ext>
            </a:extLst>
          </p:cNvPr>
          <p:cNvSpPr>
            <a:spLocks/>
          </p:cNvSpPr>
          <p:nvPr/>
        </p:nvSpPr>
        <p:spPr bwMode="auto">
          <a:xfrm>
            <a:off x="2465391" y="3846849"/>
            <a:ext cx="2977465" cy="2426950"/>
          </a:xfrm>
          <a:prstGeom prst="roundRect">
            <a:avLst>
              <a:gd name="adj" fmla="val 8310"/>
            </a:avLst>
          </a:prstGeom>
          <a:solidFill>
            <a:schemeClr val="bg2"/>
          </a:solidFill>
          <a:ln w="317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a:defRPr/>
            </a:pPr>
            <a:r>
              <a:rPr lang="en-US" sz="2000">
                <a:solidFill>
                  <a:schemeClr val="tx1"/>
                </a:solidFill>
                <a:latin typeface="+mj-lt"/>
                <a:cs typeface="Segoe UI" pitchFamily="34" charset="0"/>
              </a:rPr>
              <a:t>Deep Learning</a:t>
            </a:r>
            <a:endParaRPr lang="en-AU" sz="2000">
              <a:solidFill>
                <a:schemeClr val="tx1"/>
              </a:solidFill>
              <a:latin typeface="+mj-lt"/>
              <a:cs typeface="Segoe UI" pitchFamily="34" charset="0"/>
            </a:endParaRPr>
          </a:p>
        </p:txBody>
      </p:sp>
      <p:sp>
        <p:nvSpPr>
          <p:cNvPr id="138" name="Rounded Rectangle 24_1_1">
            <a:extLst>
              <a:ext uri="{FF2B5EF4-FFF2-40B4-BE49-F238E27FC236}">
                <a16:creationId xmlns:a16="http://schemas.microsoft.com/office/drawing/2014/main" id="{8B012826-E83F-E81C-4856-2EDB861A09EF}"/>
              </a:ext>
              <a:ext uri="{C183D7F6-B498-43B3-948B-1728B52AA6E4}">
                <adec:decorative xmlns:adec="http://schemas.microsoft.com/office/drawing/2017/decorative" val="0"/>
              </a:ext>
            </a:extLst>
          </p:cNvPr>
          <p:cNvSpPr>
            <a:spLocks/>
          </p:cNvSpPr>
          <p:nvPr/>
        </p:nvSpPr>
        <p:spPr bwMode="auto">
          <a:xfrm>
            <a:off x="3403605" y="5017800"/>
            <a:ext cx="2039250" cy="1255999"/>
          </a:xfrm>
          <a:prstGeom prst="roundRect">
            <a:avLst>
              <a:gd name="adj" fmla="val 15522"/>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7">
              <a:spcAft>
                <a:spcPts val="1000"/>
              </a:spcAft>
            </a:pPr>
            <a:r>
              <a:rPr lang="en-AU" sz="2000">
                <a:solidFill>
                  <a:schemeClr val="tx1"/>
                </a:solidFill>
                <a:latin typeface="+mj-lt"/>
                <a:ea typeface="Calibri" panose="020F0502020204030204" pitchFamily="34" charset="0"/>
                <a:cs typeface="Arial"/>
              </a:rPr>
              <a:t>Generative AI</a:t>
            </a:r>
          </a:p>
        </p:txBody>
      </p:sp>
      <p:sp>
        <p:nvSpPr>
          <p:cNvPr id="94" name="Graphic 5" descr="Icon of a circuit brain">
            <a:extLst>
              <a:ext uri="{FF2B5EF4-FFF2-40B4-BE49-F238E27FC236}">
                <a16:creationId xmlns:a16="http://schemas.microsoft.com/office/drawing/2014/main" id="{0453B6EB-A63D-C620-69AA-849A6DEE5832}"/>
              </a:ext>
            </a:extLst>
          </p:cNvPr>
          <p:cNvSpPr>
            <a:spLocks noChangeAspect="1"/>
          </p:cNvSpPr>
          <p:nvPr/>
        </p:nvSpPr>
        <p:spPr>
          <a:xfrm>
            <a:off x="5749758" y="1652852"/>
            <a:ext cx="385434" cy="385498"/>
          </a:xfrm>
          <a:custGeom>
            <a:avLst/>
            <a:gdLst>
              <a:gd name="connsiteX0" fmla="*/ 102548 w 398857"/>
              <a:gd name="connsiteY0" fmla="*/ 20069 h 398925"/>
              <a:gd name="connsiteX1" fmla="*/ 162432 w 398857"/>
              <a:gd name="connsiteY1" fmla="*/ 0 h 398925"/>
              <a:gd name="connsiteX2" fmla="*/ 193696 w 398857"/>
              <a:gd name="connsiteY2" fmla="*/ 11472 h 398925"/>
              <a:gd name="connsiteX3" fmla="*/ 199429 w 398857"/>
              <a:gd name="connsiteY3" fmla="*/ 17549 h 398925"/>
              <a:gd name="connsiteX4" fmla="*/ 205162 w 398857"/>
              <a:gd name="connsiteY4" fmla="*/ 11472 h 398925"/>
              <a:gd name="connsiteX5" fmla="*/ 236423 w 398857"/>
              <a:gd name="connsiteY5" fmla="*/ 0 h 398925"/>
              <a:gd name="connsiteX6" fmla="*/ 296309 w 398857"/>
              <a:gd name="connsiteY6" fmla="*/ 20069 h 398925"/>
              <a:gd name="connsiteX7" fmla="*/ 323308 w 398857"/>
              <a:gd name="connsiteY7" fmla="*/ 60736 h 398925"/>
              <a:gd name="connsiteX8" fmla="*/ 345168 w 398857"/>
              <a:gd name="connsiteY8" fmla="*/ 72050 h 398925"/>
              <a:gd name="connsiteX9" fmla="*/ 365882 w 398857"/>
              <a:gd name="connsiteY9" fmla="*/ 107447 h 398925"/>
              <a:gd name="connsiteX10" fmla="*/ 371769 w 398857"/>
              <a:gd name="connsiteY10" fmla="*/ 150975 h 398925"/>
              <a:gd name="connsiteX11" fmla="*/ 368227 w 398857"/>
              <a:gd name="connsiteY11" fmla="*/ 173458 h 398925"/>
              <a:gd name="connsiteX12" fmla="*/ 369538 w 398857"/>
              <a:gd name="connsiteY12" fmla="*/ 174049 h 398925"/>
              <a:gd name="connsiteX13" fmla="*/ 387388 w 398857"/>
              <a:gd name="connsiteY13" fmla="*/ 190225 h 398925"/>
              <a:gd name="connsiteX14" fmla="*/ 398857 w 398857"/>
              <a:gd name="connsiteY14" fmla="*/ 248661 h 398925"/>
              <a:gd name="connsiteX15" fmla="*/ 373667 w 398857"/>
              <a:gd name="connsiteY15" fmla="*/ 309219 h 398925"/>
              <a:gd name="connsiteX16" fmla="*/ 348331 w 398857"/>
              <a:gd name="connsiteY16" fmla="*/ 322981 h 398925"/>
              <a:gd name="connsiteX17" fmla="*/ 327993 w 398857"/>
              <a:gd name="connsiteY17" fmla="*/ 365629 h 398925"/>
              <a:gd name="connsiteX18" fmla="*/ 261001 w 398857"/>
              <a:gd name="connsiteY18" fmla="*/ 398925 h 398925"/>
              <a:gd name="connsiteX19" fmla="*/ 205623 w 398857"/>
              <a:gd name="connsiteY19" fmla="*/ 372763 h 398925"/>
              <a:gd name="connsiteX20" fmla="*/ 199429 w 398857"/>
              <a:gd name="connsiteY20" fmla="*/ 365663 h 398925"/>
              <a:gd name="connsiteX21" fmla="*/ 193233 w 398857"/>
              <a:gd name="connsiteY21" fmla="*/ 372763 h 398925"/>
              <a:gd name="connsiteX22" fmla="*/ 137855 w 398857"/>
              <a:gd name="connsiteY22" fmla="*/ 398925 h 398925"/>
              <a:gd name="connsiteX23" fmla="*/ 70864 w 398857"/>
              <a:gd name="connsiteY23" fmla="*/ 365629 h 398925"/>
              <a:gd name="connsiteX24" fmla="*/ 50527 w 398857"/>
              <a:gd name="connsiteY24" fmla="*/ 322981 h 398925"/>
              <a:gd name="connsiteX25" fmla="*/ 25191 w 398857"/>
              <a:gd name="connsiteY25" fmla="*/ 309219 h 398925"/>
              <a:gd name="connsiteX26" fmla="*/ 0 w 398857"/>
              <a:gd name="connsiteY26" fmla="*/ 248661 h 398925"/>
              <a:gd name="connsiteX27" fmla="*/ 11468 w 398857"/>
              <a:gd name="connsiteY27" fmla="*/ 190225 h 398925"/>
              <a:gd name="connsiteX28" fmla="*/ 29319 w 398857"/>
              <a:gd name="connsiteY28" fmla="*/ 174049 h 398925"/>
              <a:gd name="connsiteX29" fmla="*/ 30630 w 398857"/>
              <a:gd name="connsiteY29" fmla="*/ 173458 h 398925"/>
              <a:gd name="connsiteX30" fmla="*/ 27089 w 398857"/>
              <a:gd name="connsiteY30" fmla="*/ 150975 h 398925"/>
              <a:gd name="connsiteX31" fmla="*/ 32974 w 398857"/>
              <a:gd name="connsiteY31" fmla="*/ 107447 h 398925"/>
              <a:gd name="connsiteX32" fmla="*/ 53689 w 398857"/>
              <a:gd name="connsiteY32" fmla="*/ 72050 h 398925"/>
              <a:gd name="connsiteX33" fmla="*/ 75549 w 398857"/>
              <a:gd name="connsiteY33" fmla="*/ 60736 h 398925"/>
              <a:gd name="connsiteX34" fmla="*/ 102548 w 398857"/>
              <a:gd name="connsiteY34" fmla="*/ 20069 h 398925"/>
              <a:gd name="connsiteX35" fmla="*/ 120935 w 398857"/>
              <a:gd name="connsiteY35" fmla="*/ 43689 h 398925"/>
              <a:gd name="connsiteX36" fmla="*/ 103667 w 398857"/>
              <a:gd name="connsiteY36" fmla="*/ 76465 h 398925"/>
              <a:gd name="connsiteX37" fmla="*/ 97450 w 398857"/>
              <a:gd name="connsiteY37" fmla="*/ 88608 h 398925"/>
              <a:gd name="connsiteX38" fmla="*/ 83963 w 398857"/>
              <a:gd name="connsiteY38" fmla="*/ 90663 h 398925"/>
              <a:gd name="connsiteX39" fmla="*/ 74172 w 398857"/>
              <a:gd name="connsiteY39" fmla="*/ 93878 h 398925"/>
              <a:gd name="connsiteX40" fmla="*/ 61476 w 398857"/>
              <a:gd name="connsiteY40" fmla="*/ 116596 h 398925"/>
              <a:gd name="connsiteX41" fmla="*/ 56993 w 398857"/>
              <a:gd name="connsiteY41" fmla="*/ 149631 h 398925"/>
              <a:gd name="connsiteX42" fmla="*/ 64290 w 398857"/>
              <a:gd name="connsiteY42" fmla="*/ 176178 h 398925"/>
              <a:gd name="connsiteX43" fmla="*/ 65945 w 398857"/>
              <a:gd name="connsiteY43" fmla="*/ 179487 h 398925"/>
              <a:gd name="connsiteX44" fmla="*/ 87539 w 398857"/>
              <a:gd name="connsiteY44" fmla="*/ 179487 h 398925"/>
              <a:gd name="connsiteX45" fmla="*/ 144265 w 398857"/>
              <a:gd name="connsiteY45" fmla="*/ 232217 h 398925"/>
              <a:gd name="connsiteX46" fmla="*/ 169363 w 398857"/>
              <a:gd name="connsiteY46" fmla="*/ 269289 h 398925"/>
              <a:gd name="connsiteX47" fmla="*/ 129451 w 398857"/>
              <a:gd name="connsiteY47" fmla="*/ 309201 h 398925"/>
              <a:gd name="connsiteX48" fmla="*/ 89539 w 398857"/>
              <a:gd name="connsiteY48" fmla="*/ 269289 h 398925"/>
              <a:gd name="connsiteX49" fmla="*/ 114190 w 398857"/>
              <a:gd name="connsiteY49" fmla="*/ 232398 h 398925"/>
              <a:gd name="connsiteX50" fmla="*/ 87539 w 398857"/>
              <a:gd name="connsiteY50" fmla="*/ 209421 h 398925"/>
              <a:gd name="connsiteX51" fmla="*/ 35654 w 398857"/>
              <a:gd name="connsiteY51" fmla="*/ 209421 h 398925"/>
              <a:gd name="connsiteX52" fmla="*/ 35152 w 398857"/>
              <a:gd name="connsiteY52" fmla="*/ 209413 h 398925"/>
              <a:gd name="connsiteX53" fmla="*/ 29934 w 398857"/>
              <a:gd name="connsiteY53" fmla="*/ 248661 h 398925"/>
              <a:gd name="connsiteX54" fmla="*/ 44682 w 398857"/>
              <a:gd name="connsiteY54" fmla="*/ 286501 h 398925"/>
              <a:gd name="connsiteX55" fmla="*/ 64122 w 398857"/>
              <a:gd name="connsiteY55" fmla="*/ 295192 h 398925"/>
              <a:gd name="connsiteX56" fmla="*/ 79089 w 398857"/>
              <a:gd name="connsiteY56" fmla="*/ 310159 h 398925"/>
              <a:gd name="connsiteX57" fmla="*/ 94247 w 398857"/>
              <a:gd name="connsiteY57" fmla="*/ 346940 h 398925"/>
              <a:gd name="connsiteX58" fmla="*/ 137855 w 398857"/>
              <a:gd name="connsiteY58" fmla="*/ 368991 h 398925"/>
              <a:gd name="connsiteX59" fmla="*/ 171570 w 398857"/>
              <a:gd name="connsiteY59" fmla="*/ 352104 h 398925"/>
              <a:gd name="connsiteX60" fmla="*/ 181916 w 398857"/>
              <a:gd name="connsiteY60" fmla="*/ 338431 h 398925"/>
              <a:gd name="connsiteX61" fmla="*/ 184228 w 398857"/>
              <a:gd name="connsiteY61" fmla="*/ 333785 h 398925"/>
              <a:gd name="connsiteX62" fmla="*/ 184332 w 398857"/>
              <a:gd name="connsiteY62" fmla="*/ 333513 h 398925"/>
              <a:gd name="connsiteX63" fmla="*/ 184332 w 398857"/>
              <a:gd name="connsiteY63" fmla="*/ 284513 h 398925"/>
              <a:gd name="connsiteX64" fmla="*/ 184330 w 398857"/>
              <a:gd name="connsiteY64" fmla="*/ 284256 h 398925"/>
              <a:gd name="connsiteX65" fmla="*/ 184332 w 398857"/>
              <a:gd name="connsiteY65" fmla="*/ 283999 h 398925"/>
              <a:gd name="connsiteX66" fmla="*/ 184332 w 398857"/>
              <a:gd name="connsiteY66" fmla="*/ 144564 h 398925"/>
              <a:gd name="connsiteX67" fmla="*/ 166462 w 398857"/>
              <a:gd name="connsiteY67" fmla="*/ 144564 h 398925"/>
              <a:gd name="connsiteX68" fmla="*/ 129451 w 398857"/>
              <a:gd name="connsiteY68" fmla="*/ 169509 h 398925"/>
              <a:gd name="connsiteX69" fmla="*/ 89539 w 398857"/>
              <a:gd name="connsiteY69" fmla="*/ 129597 h 398925"/>
              <a:gd name="connsiteX70" fmla="*/ 129451 w 398857"/>
              <a:gd name="connsiteY70" fmla="*/ 89685 h 398925"/>
              <a:gd name="connsiteX71" fmla="*/ 166462 w 398857"/>
              <a:gd name="connsiteY71" fmla="*/ 114630 h 398925"/>
              <a:gd name="connsiteX72" fmla="*/ 184332 w 398857"/>
              <a:gd name="connsiteY72" fmla="*/ 114630 h 398925"/>
              <a:gd name="connsiteX73" fmla="*/ 184332 w 398857"/>
              <a:gd name="connsiteY73" fmla="*/ 64213 h 398925"/>
              <a:gd name="connsiteX74" fmla="*/ 184328 w 398857"/>
              <a:gd name="connsiteY74" fmla="*/ 63987 h 398925"/>
              <a:gd name="connsiteX75" fmla="*/ 184282 w 398857"/>
              <a:gd name="connsiteY75" fmla="*/ 62852 h 398925"/>
              <a:gd name="connsiteX76" fmla="*/ 183871 w 398857"/>
              <a:gd name="connsiteY76" fmla="*/ 58333 h 398925"/>
              <a:gd name="connsiteX77" fmla="*/ 180676 w 398857"/>
              <a:gd name="connsiteY77" fmla="*/ 44818 h 398925"/>
              <a:gd name="connsiteX78" fmla="*/ 173797 w 398857"/>
              <a:gd name="connsiteY78" fmla="*/ 33836 h 398925"/>
              <a:gd name="connsiteX79" fmla="*/ 162432 w 398857"/>
              <a:gd name="connsiteY79" fmla="*/ 29934 h 398925"/>
              <a:gd name="connsiteX80" fmla="*/ 120935 w 398857"/>
              <a:gd name="connsiteY80" fmla="*/ 43689 h 398925"/>
              <a:gd name="connsiteX81" fmla="*/ 214526 w 398857"/>
              <a:gd name="connsiteY81" fmla="*/ 299223 h 398925"/>
              <a:gd name="connsiteX82" fmla="*/ 214526 w 398857"/>
              <a:gd name="connsiteY82" fmla="*/ 333513 h 398925"/>
              <a:gd name="connsiteX83" fmla="*/ 214627 w 398857"/>
              <a:gd name="connsiteY83" fmla="*/ 333785 h 398925"/>
              <a:gd name="connsiteX84" fmla="*/ 216940 w 398857"/>
              <a:gd name="connsiteY84" fmla="*/ 338431 h 398925"/>
              <a:gd name="connsiteX85" fmla="*/ 227285 w 398857"/>
              <a:gd name="connsiteY85" fmla="*/ 352104 h 398925"/>
              <a:gd name="connsiteX86" fmla="*/ 261001 w 398857"/>
              <a:gd name="connsiteY86" fmla="*/ 368991 h 398925"/>
              <a:gd name="connsiteX87" fmla="*/ 304611 w 398857"/>
              <a:gd name="connsiteY87" fmla="*/ 346940 h 398925"/>
              <a:gd name="connsiteX88" fmla="*/ 319768 w 398857"/>
              <a:gd name="connsiteY88" fmla="*/ 310159 h 398925"/>
              <a:gd name="connsiteX89" fmla="*/ 334735 w 398857"/>
              <a:gd name="connsiteY89" fmla="*/ 295192 h 398925"/>
              <a:gd name="connsiteX90" fmla="*/ 354176 w 398857"/>
              <a:gd name="connsiteY90" fmla="*/ 286501 h 398925"/>
              <a:gd name="connsiteX91" fmla="*/ 368923 w 398857"/>
              <a:gd name="connsiteY91" fmla="*/ 248661 h 398925"/>
              <a:gd name="connsiteX92" fmla="*/ 361959 w 398857"/>
              <a:gd name="connsiteY92" fmla="*/ 206015 h 398925"/>
              <a:gd name="connsiteX93" fmla="*/ 356768 w 398857"/>
              <a:gd name="connsiteY93" fmla="*/ 201123 h 398925"/>
              <a:gd name="connsiteX94" fmla="*/ 347023 w 398857"/>
              <a:gd name="connsiteY94" fmla="*/ 199443 h 398925"/>
              <a:gd name="connsiteX95" fmla="*/ 333829 w 398857"/>
              <a:gd name="connsiteY95" fmla="*/ 191540 h 398925"/>
              <a:gd name="connsiteX96" fmla="*/ 334567 w 398857"/>
              <a:gd name="connsiteY96" fmla="*/ 176178 h 398925"/>
              <a:gd name="connsiteX97" fmla="*/ 341865 w 398857"/>
              <a:gd name="connsiteY97" fmla="*/ 149631 h 398925"/>
              <a:gd name="connsiteX98" fmla="*/ 337381 w 398857"/>
              <a:gd name="connsiteY98" fmla="*/ 116596 h 398925"/>
              <a:gd name="connsiteX99" fmla="*/ 324685 w 398857"/>
              <a:gd name="connsiteY99" fmla="*/ 93878 h 398925"/>
              <a:gd name="connsiteX100" fmla="*/ 314894 w 398857"/>
              <a:gd name="connsiteY100" fmla="*/ 90663 h 398925"/>
              <a:gd name="connsiteX101" fmla="*/ 301408 w 398857"/>
              <a:gd name="connsiteY101" fmla="*/ 88608 h 398925"/>
              <a:gd name="connsiteX102" fmla="*/ 295190 w 398857"/>
              <a:gd name="connsiteY102" fmla="*/ 76465 h 398925"/>
              <a:gd name="connsiteX103" fmla="*/ 277922 w 398857"/>
              <a:gd name="connsiteY103" fmla="*/ 43689 h 398925"/>
              <a:gd name="connsiteX104" fmla="*/ 236423 w 398857"/>
              <a:gd name="connsiteY104" fmla="*/ 29934 h 398925"/>
              <a:gd name="connsiteX105" fmla="*/ 225058 w 398857"/>
              <a:gd name="connsiteY105" fmla="*/ 33836 h 398925"/>
              <a:gd name="connsiteX106" fmla="*/ 218182 w 398857"/>
              <a:gd name="connsiteY106" fmla="*/ 44818 h 398925"/>
              <a:gd name="connsiteX107" fmla="*/ 214985 w 398857"/>
              <a:gd name="connsiteY107" fmla="*/ 58333 h 398925"/>
              <a:gd name="connsiteX108" fmla="*/ 214576 w 398857"/>
              <a:gd name="connsiteY108" fmla="*/ 62852 h 398925"/>
              <a:gd name="connsiteX109" fmla="*/ 214530 w 398857"/>
              <a:gd name="connsiteY109" fmla="*/ 63987 h 398925"/>
              <a:gd name="connsiteX110" fmla="*/ 214526 w 398857"/>
              <a:gd name="connsiteY110" fmla="*/ 64213 h 398925"/>
              <a:gd name="connsiteX111" fmla="*/ 214526 w 398857"/>
              <a:gd name="connsiteY111" fmla="*/ 269289 h 398925"/>
              <a:gd name="connsiteX112" fmla="*/ 227236 w 398857"/>
              <a:gd name="connsiteY112" fmla="*/ 269289 h 398925"/>
              <a:gd name="connsiteX113" fmla="*/ 254176 w 398857"/>
              <a:gd name="connsiteY113" fmla="*/ 242348 h 398925"/>
              <a:gd name="connsiteX114" fmla="*/ 254176 w 398857"/>
              <a:gd name="connsiteY114" fmla="*/ 206519 h 398925"/>
              <a:gd name="connsiteX115" fmla="*/ 229231 w 398857"/>
              <a:gd name="connsiteY115" fmla="*/ 169509 h 398925"/>
              <a:gd name="connsiteX116" fmla="*/ 269143 w 398857"/>
              <a:gd name="connsiteY116" fmla="*/ 129597 h 398925"/>
              <a:gd name="connsiteX117" fmla="*/ 309055 w 398857"/>
              <a:gd name="connsiteY117" fmla="*/ 169509 h 398925"/>
              <a:gd name="connsiteX118" fmla="*/ 284110 w 398857"/>
              <a:gd name="connsiteY118" fmla="*/ 206519 h 398925"/>
              <a:gd name="connsiteX119" fmla="*/ 284110 w 398857"/>
              <a:gd name="connsiteY119" fmla="*/ 242348 h 398925"/>
              <a:gd name="connsiteX120" fmla="*/ 227236 w 398857"/>
              <a:gd name="connsiteY120" fmla="*/ 299223 h 398925"/>
              <a:gd name="connsiteX121" fmla="*/ 214526 w 398857"/>
              <a:gd name="connsiteY121" fmla="*/ 299223 h 398925"/>
              <a:gd name="connsiteX122" fmla="*/ 129451 w 398857"/>
              <a:gd name="connsiteY122" fmla="*/ 119619 h 398925"/>
              <a:gd name="connsiteX123" fmla="*/ 119473 w 398857"/>
              <a:gd name="connsiteY123" fmla="*/ 129597 h 398925"/>
              <a:gd name="connsiteX124" fmla="*/ 129451 w 398857"/>
              <a:gd name="connsiteY124" fmla="*/ 139575 h 398925"/>
              <a:gd name="connsiteX125" fmla="*/ 139429 w 398857"/>
              <a:gd name="connsiteY125" fmla="*/ 129597 h 398925"/>
              <a:gd name="connsiteX126" fmla="*/ 129451 w 398857"/>
              <a:gd name="connsiteY126" fmla="*/ 119619 h 398925"/>
              <a:gd name="connsiteX127" fmla="*/ 119473 w 398857"/>
              <a:gd name="connsiteY127" fmla="*/ 269289 h 398925"/>
              <a:gd name="connsiteX128" fmla="*/ 129451 w 398857"/>
              <a:gd name="connsiteY128" fmla="*/ 279267 h 398925"/>
              <a:gd name="connsiteX129" fmla="*/ 139429 w 398857"/>
              <a:gd name="connsiteY129" fmla="*/ 269289 h 398925"/>
              <a:gd name="connsiteX130" fmla="*/ 129451 w 398857"/>
              <a:gd name="connsiteY130" fmla="*/ 259311 h 398925"/>
              <a:gd name="connsiteX131" fmla="*/ 119473 w 398857"/>
              <a:gd name="connsiteY131" fmla="*/ 269289 h 398925"/>
              <a:gd name="connsiteX132" fmla="*/ 259165 w 398857"/>
              <a:gd name="connsiteY132" fmla="*/ 169509 h 398925"/>
              <a:gd name="connsiteX133" fmla="*/ 269143 w 398857"/>
              <a:gd name="connsiteY133" fmla="*/ 179487 h 398925"/>
              <a:gd name="connsiteX134" fmla="*/ 279121 w 398857"/>
              <a:gd name="connsiteY134" fmla="*/ 169509 h 398925"/>
              <a:gd name="connsiteX135" fmla="*/ 269143 w 398857"/>
              <a:gd name="connsiteY135" fmla="*/ 159531 h 398925"/>
              <a:gd name="connsiteX136" fmla="*/ 259165 w 398857"/>
              <a:gd name="connsiteY136" fmla="*/ 169509 h 3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98857" h="398925">
                <a:moveTo>
                  <a:pt x="102548" y="20069"/>
                </a:moveTo>
                <a:cubicBezTo>
                  <a:pt x="119144" y="7149"/>
                  <a:pt x="140855" y="0"/>
                  <a:pt x="162432" y="0"/>
                </a:cubicBezTo>
                <a:cubicBezTo>
                  <a:pt x="175332" y="0"/>
                  <a:pt x="185781" y="4432"/>
                  <a:pt x="193696" y="11472"/>
                </a:cubicBezTo>
                <a:cubicBezTo>
                  <a:pt x="195835" y="13377"/>
                  <a:pt x="197739" y="15424"/>
                  <a:pt x="199429" y="17549"/>
                </a:cubicBezTo>
                <a:cubicBezTo>
                  <a:pt x="201119" y="15424"/>
                  <a:pt x="203021" y="13377"/>
                  <a:pt x="205162" y="11472"/>
                </a:cubicBezTo>
                <a:cubicBezTo>
                  <a:pt x="213075" y="4432"/>
                  <a:pt x="223524" y="0"/>
                  <a:pt x="236423" y="0"/>
                </a:cubicBezTo>
                <a:cubicBezTo>
                  <a:pt x="258002" y="0"/>
                  <a:pt x="279714" y="7149"/>
                  <a:pt x="296309" y="20069"/>
                </a:cubicBezTo>
                <a:cubicBezTo>
                  <a:pt x="309221" y="30120"/>
                  <a:pt x="319343" y="43976"/>
                  <a:pt x="323308" y="60736"/>
                </a:cubicBezTo>
                <a:cubicBezTo>
                  <a:pt x="331693" y="62123"/>
                  <a:pt x="339143" y="66397"/>
                  <a:pt x="345168" y="72050"/>
                </a:cubicBezTo>
                <a:cubicBezTo>
                  <a:pt x="354762" y="81053"/>
                  <a:pt x="361585" y="94060"/>
                  <a:pt x="365882" y="107447"/>
                </a:cubicBezTo>
                <a:cubicBezTo>
                  <a:pt x="370244" y="121036"/>
                  <a:pt x="372427" y="136312"/>
                  <a:pt x="371769" y="150975"/>
                </a:cubicBezTo>
                <a:cubicBezTo>
                  <a:pt x="371432" y="158482"/>
                  <a:pt x="370332" y="166133"/>
                  <a:pt x="368227" y="173458"/>
                </a:cubicBezTo>
                <a:cubicBezTo>
                  <a:pt x="368666" y="173648"/>
                  <a:pt x="369103" y="173846"/>
                  <a:pt x="369538" y="174049"/>
                </a:cubicBezTo>
                <a:cubicBezTo>
                  <a:pt x="376926" y="177533"/>
                  <a:pt x="382896" y="182987"/>
                  <a:pt x="387388" y="190225"/>
                </a:cubicBezTo>
                <a:cubicBezTo>
                  <a:pt x="395872" y="203889"/>
                  <a:pt x="398857" y="223578"/>
                  <a:pt x="398857" y="248661"/>
                </a:cubicBezTo>
                <a:cubicBezTo>
                  <a:pt x="398857" y="277487"/>
                  <a:pt x="387839" y="297062"/>
                  <a:pt x="373667" y="309219"/>
                </a:cubicBezTo>
                <a:cubicBezTo>
                  <a:pt x="365443" y="316273"/>
                  <a:pt x="356367" y="320646"/>
                  <a:pt x="348331" y="322981"/>
                </a:cubicBezTo>
                <a:cubicBezTo>
                  <a:pt x="345547" y="336802"/>
                  <a:pt x="338584" y="352378"/>
                  <a:pt x="327993" y="365629"/>
                </a:cubicBezTo>
                <a:cubicBezTo>
                  <a:pt x="313569" y="383675"/>
                  <a:pt x="291149" y="398925"/>
                  <a:pt x="261001" y="398925"/>
                </a:cubicBezTo>
                <a:cubicBezTo>
                  <a:pt x="236848" y="398925"/>
                  <a:pt x="217836" y="385569"/>
                  <a:pt x="205623" y="372763"/>
                </a:cubicBezTo>
                <a:cubicBezTo>
                  <a:pt x="203390" y="370420"/>
                  <a:pt x="201321" y="368035"/>
                  <a:pt x="199429" y="365663"/>
                </a:cubicBezTo>
                <a:cubicBezTo>
                  <a:pt x="197535" y="368035"/>
                  <a:pt x="195468" y="370420"/>
                  <a:pt x="193233" y="372763"/>
                </a:cubicBezTo>
                <a:cubicBezTo>
                  <a:pt x="181019" y="385569"/>
                  <a:pt x="162007" y="398925"/>
                  <a:pt x="137855" y="398925"/>
                </a:cubicBezTo>
                <a:cubicBezTo>
                  <a:pt x="107708" y="398925"/>
                  <a:pt x="85288" y="383675"/>
                  <a:pt x="70864" y="365629"/>
                </a:cubicBezTo>
                <a:cubicBezTo>
                  <a:pt x="60273" y="352378"/>
                  <a:pt x="53310" y="336802"/>
                  <a:pt x="50527" y="322981"/>
                </a:cubicBezTo>
                <a:cubicBezTo>
                  <a:pt x="42490" y="320646"/>
                  <a:pt x="33414" y="316273"/>
                  <a:pt x="25191" y="309219"/>
                </a:cubicBezTo>
                <a:cubicBezTo>
                  <a:pt x="11019" y="297062"/>
                  <a:pt x="0" y="277487"/>
                  <a:pt x="0" y="248661"/>
                </a:cubicBezTo>
                <a:cubicBezTo>
                  <a:pt x="0" y="223578"/>
                  <a:pt x="2985" y="203889"/>
                  <a:pt x="11468" y="190225"/>
                </a:cubicBezTo>
                <a:cubicBezTo>
                  <a:pt x="15961" y="182987"/>
                  <a:pt x="21932" y="177533"/>
                  <a:pt x="29319" y="174049"/>
                </a:cubicBezTo>
                <a:cubicBezTo>
                  <a:pt x="29754" y="173846"/>
                  <a:pt x="30191" y="173648"/>
                  <a:pt x="30630" y="173458"/>
                </a:cubicBezTo>
                <a:cubicBezTo>
                  <a:pt x="28525" y="166133"/>
                  <a:pt x="27426" y="158482"/>
                  <a:pt x="27089" y="150975"/>
                </a:cubicBezTo>
                <a:cubicBezTo>
                  <a:pt x="26430" y="136312"/>
                  <a:pt x="28613" y="121036"/>
                  <a:pt x="32974" y="107447"/>
                </a:cubicBezTo>
                <a:cubicBezTo>
                  <a:pt x="37271" y="94060"/>
                  <a:pt x="44094" y="81053"/>
                  <a:pt x="53689" y="72050"/>
                </a:cubicBezTo>
                <a:cubicBezTo>
                  <a:pt x="59713" y="66397"/>
                  <a:pt x="67165" y="62123"/>
                  <a:pt x="75549" y="60736"/>
                </a:cubicBezTo>
                <a:cubicBezTo>
                  <a:pt x="79515" y="43976"/>
                  <a:pt x="89635" y="30120"/>
                  <a:pt x="102548" y="20069"/>
                </a:cubicBezTo>
                <a:close/>
                <a:moveTo>
                  <a:pt x="120935" y="43689"/>
                </a:moveTo>
                <a:cubicBezTo>
                  <a:pt x="110044" y="52168"/>
                  <a:pt x="103667" y="63462"/>
                  <a:pt x="103667" y="76465"/>
                </a:cubicBezTo>
                <a:cubicBezTo>
                  <a:pt x="103667" y="81277"/>
                  <a:pt x="101354" y="85796"/>
                  <a:pt x="97450" y="88608"/>
                </a:cubicBezTo>
                <a:cubicBezTo>
                  <a:pt x="93546" y="91421"/>
                  <a:pt x="88528" y="92186"/>
                  <a:pt x="83963" y="90663"/>
                </a:cubicBezTo>
                <a:cubicBezTo>
                  <a:pt x="81221" y="89748"/>
                  <a:pt x="78335" y="89971"/>
                  <a:pt x="74172" y="93878"/>
                </a:cubicBezTo>
                <a:cubicBezTo>
                  <a:pt x="69557" y="98209"/>
                  <a:pt x="64859" y="106055"/>
                  <a:pt x="61476" y="116596"/>
                </a:cubicBezTo>
                <a:cubicBezTo>
                  <a:pt x="58157" y="126935"/>
                  <a:pt x="56500" y="138661"/>
                  <a:pt x="56993" y="149631"/>
                </a:cubicBezTo>
                <a:cubicBezTo>
                  <a:pt x="57492" y="160738"/>
                  <a:pt x="60133" y="169938"/>
                  <a:pt x="64290" y="176178"/>
                </a:cubicBezTo>
                <a:cubicBezTo>
                  <a:pt x="64986" y="177224"/>
                  <a:pt x="65538" y="178336"/>
                  <a:pt x="65945" y="179487"/>
                </a:cubicBezTo>
                <a:lnTo>
                  <a:pt x="87539" y="179487"/>
                </a:lnTo>
                <a:cubicBezTo>
                  <a:pt x="117556" y="179487"/>
                  <a:pt x="142142" y="202742"/>
                  <a:pt x="144265" y="232217"/>
                </a:cubicBezTo>
                <a:cubicBezTo>
                  <a:pt x="158973" y="238100"/>
                  <a:pt x="169363" y="252480"/>
                  <a:pt x="169363" y="269289"/>
                </a:cubicBezTo>
                <a:cubicBezTo>
                  <a:pt x="169363" y="291332"/>
                  <a:pt x="151494" y="309201"/>
                  <a:pt x="129451" y="309201"/>
                </a:cubicBezTo>
                <a:cubicBezTo>
                  <a:pt x="107408" y="309201"/>
                  <a:pt x="89539" y="291332"/>
                  <a:pt x="89539" y="269289"/>
                </a:cubicBezTo>
                <a:cubicBezTo>
                  <a:pt x="89539" y="252652"/>
                  <a:pt x="99719" y="238391"/>
                  <a:pt x="114190" y="232398"/>
                </a:cubicBezTo>
                <a:cubicBezTo>
                  <a:pt x="112274" y="219399"/>
                  <a:pt x="101072" y="209421"/>
                  <a:pt x="87539" y="209421"/>
                </a:cubicBezTo>
                <a:lnTo>
                  <a:pt x="35654" y="209421"/>
                </a:lnTo>
                <a:cubicBezTo>
                  <a:pt x="35486" y="209421"/>
                  <a:pt x="35319" y="209419"/>
                  <a:pt x="35152" y="209413"/>
                </a:cubicBezTo>
                <a:cubicBezTo>
                  <a:pt x="32174" y="216358"/>
                  <a:pt x="29934" y="228359"/>
                  <a:pt x="29934" y="248661"/>
                </a:cubicBezTo>
                <a:cubicBezTo>
                  <a:pt x="29934" y="269034"/>
                  <a:pt x="37349" y="280209"/>
                  <a:pt x="44682" y="286501"/>
                </a:cubicBezTo>
                <a:cubicBezTo>
                  <a:pt x="52729" y="293404"/>
                  <a:pt x="61563" y="295192"/>
                  <a:pt x="64122" y="295192"/>
                </a:cubicBezTo>
                <a:cubicBezTo>
                  <a:pt x="72388" y="295192"/>
                  <a:pt x="79089" y="301893"/>
                  <a:pt x="79089" y="310159"/>
                </a:cubicBezTo>
                <a:cubicBezTo>
                  <a:pt x="79089" y="318523"/>
                  <a:pt x="83715" y="333763"/>
                  <a:pt x="94247" y="346940"/>
                </a:cubicBezTo>
                <a:cubicBezTo>
                  <a:pt x="104400" y="359642"/>
                  <a:pt x="118847" y="368991"/>
                  <a:pt x="137855" y="368991"/>
                </a:cubicBezTo>
                <a:cubicBezTo>
                  <a:pt x="150569" y="368991"/>
                  <a:pt x="162279" y="361847"/>
                  <a:pt x="171570" y="352104"/>
                </a:cubicBezTo>
                <a:cubicBezTo>
                  <a:pt x="176096" y="347359"/>
                  <a:pt x="179611" y="342430"/>
                  <a:pt x="181916" y="338431"/>
                </a:cubicBezTo>
                <a:cubicBezTo>
                  <a:pt x="183071" y="336427"/>
                  <a:pt x="183817" y="334839"/>
                  <a:pt x="184228" y="333785"/>
                </a:cubicBezTo>
                <a:lnTo>
                  <a:pt x="184332" y="333513"/>
                </a:lnTo>
                <a:lnTo>
                  <a:pt x="184332" y="284513"/>
                </a:lnTo>
                <a:cubicBezTo>
                  <a:pt x="184330" y="284428"/>
                  <a:pt x="184330" y="284342"/>
                  <a:pt x="184330" y="284256"/>
                </a:cubicBezTo>
                <a:cubicBezTo>
                  <a:pt x="184330" y="284170"/>
                  <a:pt x="184330" y="284084"/>
                  <a:pt x="184332" y="283999"/>
                </a:cubicBezTo>
                <a:lnTo>
                  <a:pt x="184332" y="144564"/>
                </a:lnTo>
                <a:lnTo>
                  <a:pt x="166462" y="144564"/>
                </a:lnTo>
                <a:cubicBezTo>
                  <a:pt x="160541" y="159191"/>
                  <a:pt x="146201" y="169509"/>
                  <a:pt x="129451" y="169509"/>
                </a:cubicBezTo>
                <a:cubicBezTo>
                  <a:pt x="107408" y="169509"/>
                  <a:pt x="89539" y="151640"/>
                  <a:pt x="89539" y="129597"/>
                </a:cubicBezTo>
                <a:cubicBezTo>
                  <a:pt x="89539" y="107554"/>
                  <a:pt x="107408" y="89685"/>
                  <a:pt x="129451" y="89685"/>
                </a:cubicBezTo>
                <a:cubicBezTo>
                  <a:pt x="146201" y="89685"/>
                  <a:pt x="160541" y="100003"/>
                  <a:pt x="166462" y="114630"/>
                </a:cubicBezTo>
                <a:lnTo>
                  <a:pt x="184332" y="114630"/>
                </a:lnTo>
                <a:lnTo>
                  <a:pt x="184332" y="64213"/>
                </a:lnTo>
                <a:lnTo>
                  <a:pt x="184328" y="63987"/>
                </a:lnTo>
                <a:cubicBezTo>
                  <a:pt x="184322" y="63759"/>
                  <a:pt x="184310" y="63373"/>
                  <a:pt x="184282" y="62852"/>
                </a:cubicBezTo>
                <a:cubicBezTo>
                  <a:pt x="184226" y="61805"/>
                  <a:pt x="184109" y="60239"/>
                  <a:pt x="183871" y="58333"/>
                </a:cubicBezTo>
                <a:cubicBezTo>
                  <a:pt x="183386" y="54444"/>
                  <a:pt x="182438" y="49524"/>
                  <a:pt x="180676" y="44818"/>
                </a:cubicBezTo>
                <a:cubicBezTo>
                  <a:pt x="178888" y="40049"/>
                  <a:pt x="176563" y="36297"/>
                  <a:pt x="173797" y="33836"/>
                </a:cubicBezTo>
                <a:cubicBezTo>
                  <a:pt x="171343" y="31652"/>
                  <a:pt x="167966" y="29934"/>
                  <a:pt x="162432" y="29934"/>
                </a:cubicBezTo>
                <a:cubicBezTo>
                  <a:pt x="147144" y="29934"/>
                  <a:pt x="131989" y="35085"/>
                  <a:pt x="120935" y="43689"/>
                </a:cubicBezTo>
                <a:close/>
                <a:moveTo>
                  <a:pt x="214526" y="299223"/>
                </a:moveTo>
                <a:lnTo>
                  <a:pt x="214526" y="333513"/>
                </a:lnTo>
                <a:lnTo>
                  <a:pt x="214627" y="333785"/>
                </a:lnTo>
                <a:cubicBezTo>
                  <a:pt x="215040" y="334839"/>
                  <a:pt x="215787" y="336427"/>
                  <a:pt x="216940" y="338431"/>
                </a:cubicBezTo>
                <a:cubicBezTo>
                  <a:pt x="219245" y="342430"/>
                  <a:pt x="222759" y="347359"/>
                  <a:pt x="227285" y="352104"/>
                </a:cubicBezTo>
                <a:cubicBezTo>
                  <a:pt x="236579" y="361847"/>
                  <a:pt x="248289" y="368991"/>
                  <a:pt x="261001" y="368991"/>
                </a:cubicBezTo>
                <a:cubicBezTo>
                  <a:pt x="280009" y="368991"/>
                  <a:pt x="294457" y="359642"/>
                  <a:pt x="304611" y="346940"/>
                </a:cubicBezTo>
                <a:cubicBezTo>
                  <a:pt x="315142" y="333763"/>
                  <a:pt x="319768" y="318523"/>
                  <a:pt x="319768" y="310159"/>
                </a:cubicBezTo>
                <a:cubicBezTo>
                  <a:pt x="319768" y="301893"/>
                  <a:pt x="326469" y="295192"/>
                  <a:pt x="334735" y="295192"/>
                </a:cubicBezTo>
                <a:cubicBezTo>
                  <a:pt x="337295" y="295192"/>
                  <a:pt x="346127" y="293404"/>
                  <a:pt x="354176" y="286501"/>
                </a:cubicBezTo>
                <a:cubicBezTo>
                  <a:pt x="361508" y="280209"/>
                  <a:pt x="368923" y="269034"/>
                  <a:pt x="368923" y="248661"/>
                </a:cubicBezTo>
                <a:cubicBezTo>
                  <a:pt x="368923" y="224546"/>
                  <a:pt x="365762" y="212143"/>
                  <a:pt x="361959" y="206015"/>
                </a:cubicBezTo>
                <a:cubicBezTo>
                  <a:pt x="360306" y="203354"/>
                  <a:pt x="358598" y="201985"/>
                  <a:pt x="356768" y="201123"/>
                </a:cubicBezTo>
                <a:cubicBezTo>
                  <a:pt x="354742" y="200167"/>
                  <a:pt x="351717" y="199443"/>
                  <a:pt x="347023" y="199443"/>
                </a:cubicBezTo>
                <a:cubicBezTo>
                  <a:pt x="341506" y="199443"/>
                  <a:pt x="336435" y="196406"/>
                  <a:pt x="333829" y="191540"/>
                </a:cubicBezTo>
                <a:cubicBezTo>
                  <a:pt x="331224" y="186675"/>
                  <a:pt x="331508" y="180772"/>
                  <a:pt x="334567" y="176178"/>
                </a:cubicBezTo>
                <a:cubicBezTo>
                  <a:pt x="338724" y="169938"/>
                  <a:pt x="341366" y="160738"/>
                  <a:pt x="341865" y="149631"/>
                </a:cubicBezTo>
                <a:cubicBezTo>
                  <a:pt x="342358" y="138661"/>
                  <a:pt x="340699" y="126935"/>
                  <a:pt x="337381" y="116596"/>
                </a:cubicBezTo>
                <a:cubicBezTo>
                  <a:pt x="333998" y="106055"/>
                  <a:pt x="329301" y="98209"/>
                  <a:pt x="324685" y="93878"/>
                </a:cubicBezTo>
                <a:cubicBezTo>
                  <a:pt x="320522" y="89971"/>
                  <a:pt x="317636" y="89748"/>
                  <a:pt x="314894" y="90663"/>
                </a:cubicBezTo>
                <a:cubicBezTo>
                  <a:pt x="310330" y="92186"/>
                  <a:pt x="305311" y="91421"/>
                  <a:pt x="301408" y="88608"/>
                </a:cubicBezTo>
                <a:cubicBezTo>
                  <a:pt x="297503" y="85796"/>
                  <a:pt x="295190" y="81277"/>
                  <a:pt x="295190" y="76465"/>
                </a:cubicBezTo>
                <a:cubicBezTo>
                  <a:pt x="295190" y="63462"/>
                  <a:pt x="288812" y="52168"/>
                  <a:pt x="277922" y="43689"/>
                </a:cubicBezTo>
                <a:cubicBezTo>
                  <a:pt x="266868" y="35085"/>
                  <a:pt x="251714" y="29934"/>
                  <a:pt x="236423" y="29934"/>
                </a:cubicBezTo>
                <a:cubicBezTo>
                  <a:pt x="230892" y="29934"/>
                  <a:pt x="227515" y="31652"/>
                  <a:pt x="225058" y="33836"/>
                </a:cubicBezTo>
                <a:cubicBezTo>
                  <a:pt x="222294" y="36297"/>
                  <a:pt x="219968" y="40049"/>
                  <a:pt x="218182" y="44818"/>
                </a:cubicBezTo>
                <a:cubicBezTo>
                  <a:pt x="216419" y="49524"/>
                  <a:pt x="215472" y="54444"/>
                  <a:pt x="214985" y="58333"/>
                </a:cubicBezTo>
                <a:cubicBezTo>
                  <a:pt x="214747" y="60239"/>
                  <a:pt x="214631" y="61805"/>
                  <a:pt x="214576" y="62852"/>
                </a:cubicBezTo>
                <a:cubicBezTo>
                  <a:pt x="214548" y="63373"/>
                  <a:pt x="214536" y="63759"/>
                  <a:pt x="214530" y="63987"/>
                </a:cubicBezTo>
                <a:lnTo>
                  <a:pt x="214526" y="64213"/>
                </a:lnTo>
                <a:lnTo>
                  <a:pt x="214526" y="269289"/>
                </a:lnTo>
                <a:lnTo>
                  <a:pt x="227236" y="269289"/>
                </a:lnTo>
                <a:cubicBezTo>
                  <a:pt x="242115" y="269289"/>
                  <a:pt x="254176" y="257228"/>
                  <a:pt x="254176" y="242348"/>
                </a:cubicBezTo>
                <a:lnTo>
                  <a:pt x="254176" y="206519"/>
                </a:lnTo>
                <a:cubicBezTo>
                  <a:pt x="239548" y="200599"/>
                  <a:pt x="229231" y="186258"/>
                  <a:pt x="229231" y="169509"/>
                </a:cubicBezTo>
                <a:cubicBezTo>
                  <a:pt x="229231" y="147466"/>
                  <a:pt x="247100" y="129597"/>
                  <a:pt x="269143" y="129597"/>
                </a:cubicBezTo>
                <a:cubicBezTo>
                  <a:pt x="291187" y="129597"/>
                  <a:pt x="309055" y="147466"/>
                  <a:pt x="309055" y="169509"/>
                </a:cubicBezTo>
                <a:cubicBezTo>
                  <a:pt x="309055" y="186258"/>
                  <a:pt x="298736" y="200599"/>
                  <a:pt x="284110" y="206519"/>
                </a:cubicBezTo>
                <a:lnTo>
                  <a:pt x="284110" y="242348"/>
                </a:lnTo>
                <a:cubicBezTo>
                  <a:pt x="284110" y="273759"/>
                  <a:pt x="258646" y="299223"/>
                  <a:pt x="227236" y="299223"/>
                </a:cubicBezTo>
                <a:lnTo>
                  <a:pt x="214526" y="299223"/>
                </a:lnTo>
                <a:close/>
                <a:moveTo>
                  <a:pt x="129451" y="119619"/>
                </a:moveTo>
                <a:cubicBezTo>
                  <a:pt x="123940" y="119619"/>
                  <a:pt x="119473" y="124086"/>
                  <a:pt x="119473" y="129597"/>
                </a:cubicBezTo>
                <a:cubicBezTo>
                  <a:pt x="119473" y="135108"/>
                  <a:pt x="123940" y="139575"/>
                  <a:pt x="129451" y="139575"/>
                </a:cubicBezTo>
                <a:cubicBezTo>
                  <a:pt x="134962" y="139575"/>
                  <a:pt x="139429" y="135108"/>
                  <a:pt x="139429" y="129597"/>
                </a:cubicBezTo>
                <a:cubicBezTo>
                  <a:pt x="139429" y="124086"/>
                  <a:pt x="134962" y="119619"/>
                  <a:pt x="129451" y="119619"/>
                </a:cubicBezTo>
                <a:close/>
                <a:moveTo>
                  <a:pt x="119473" y="269289"/>
                </a:moveTo>
                <a:cubicBezTo>
                  <a:pt x="119473" y="274799"/>
                  <a:pt x="123940" y="279267"/>
                  <a:pt x="129451" y="279267"/>
                </a:cubicBezTo>
                <a:cubicBezTo>
                  <a:pt x="134962" y="279267"/>
                  <a:pt x="139429" y="274799"/>
                  <a:pt x="139429" y="269289"/>
                </a:cubicBezTo>
                <a:cubicBezTo>
                  <a:pt x="139429" y="263779"/>
                  <a:pt x="134962" y="259311"/>
                  <a:pt x="129451" y="259311"/>
                </a:cubicBezTo>
                <a:cubicBezTo>
                  <a:pt x="123940" y="259311"/>
                  <a:pt x="119473" y="263779"/>
                  <a:pt x="119473" y="269289"/>
                </a:cubicBezTo>
                <a:close/>
                <a:moveTo>
                  <a:pt x="259165" y="169509"/>
                </a:moveTo>
                <a:cubicBezTo>
                  <a:pt x="259165" y="175019"/>
                  <a:pt x="263631" y="179487"/>
                  <a:pt x="269143" y="179487"/>
                </a:cubicBezTo>
                <a:cubicBezTo>
                  <a:pt x="274653" y="179487"/>
                  <a:pt x="279121" y="175019"/>
                  <a:pt x="279121" y="169509"/>
                </a:cubicBezTo>
                <a:cubicBezTo>
                  <a:pt x="279121" y="163999"/>
                  <a:pt x="274653" y="159531"/>
                  <a:pt x="269143" y="159531"/>
                </a:cubicBezTo>
                <a:cubicBezTo>
                  <a:pt x="263631" y="159531"/>
                  <a:pt x="259165" y="163999"/>
                  <a:pt x="259165" y="169509"/>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46" name="Text Placeholder 7">
            <a:extLst>
              <a:ext uri="{FF2B5EF4-FFF2-40B4-BE49-F238E27FC236}">
                <a16:creationId xmlns:a16="http://schemas.microsoft.com/office/drawing/2014/main" id="{6FCAD9C1-FD4A-B252-5CE9-72E4D9B7B88F}"/>
              </a:ext>
              <a:ext uri="{C183D7F6-B498-43B3-948B-1728B52AA6E4}">
                <adec:decorative xmlns:adec="http://schemas.microsoft.com/office/drawing/2017/decorative" val="0"/>
              </a:ext>
            </a:extLst>
          </p:cNvPr>
          <p:cNvSpPr txBox="1">
            <a:spLocks/>
          </p:cNvSpPr>
          <p:nvPr/>
        </p:nvSpPr>
        <p:spPr>
          <a:xfrm>
            <a:off x="6530975" y="1655689"/>
            <a:ext cx="5068888" cy="869469"/>
          </a:xfrm>
          <a:prstGeom prst="rect">
            <a:avLst/>
          </a:prstGeom>
        </p:spPr>
        <p:txBody>
          <a:bodyPr wrap="square" lIns="0" tIns="0" rIns="0" bIns="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1950s</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Artificial Intelligence</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chemeClr val="tx1"/>
                </a:solidFill>
                <a:effectLst/>
                <a:uLnTx/>
                <a:uFillTx/>
                <a:ea typeface="+mn-ea"/>
                <a:cs typeface="+mn-cs"/>
              </a:rPr>
              <a:t>the field of computer science that seeks to create intelligent machines that can replicate or exceed human intelligence.</a:t>
            </a:r>
          </a:p>
        </p:txBody>
      </p:sp>
      <p:sp>
        <p:nvSpPr>
          <p:cNvPr id="125" name="Graphic 106" descr="Icon of a Computer code">
            <a:extLst>
              <a:ext uri="{FF2B5EF4-FFF2-40B4-BE49-F238E27FC236}">
                <a16:creationId xmlns:a16="http://schemas.microsoft.com/office/drawing/2014/main" id="{1A7E308F-2315-6E0A-F558-33A991DD3816}"/>
              </a:ext>
            </a:extLst>
          </p:cNvPr>
          <p:cNvSpPr/>
          <p:nvPr/>
        </p:nvSpPr>
        <p:spPr>
          <a:xfrm>
            <a:off x="5771290" y="2845404"/>
            <a:ext cx="342370" cy="342296"/>
          </a:xfrm>
          <a:custGeom>
            <a:avLst/>
            <a:gdLst>
              <a:gd name="connsiteX0" fmla="*/ 56967 w 300980"/>
              <a:gd name="connsiteY0" fmla="*/ 132112 h 300916"/>
              <a:gd name="connsiteX1" fmla="*/ 72166 w 300980"/>
              <a:gd name="connsiteY1" fmla="*/ 132112 h 300916"/>
              <a:gd name="connsiteX2" fmla="*/ 115154 w 300980"/>
              <a:gd name="connsiteY2" fmla="*/ 175099 h 300916"/>
              <a:gd name="connsiteX3" fmla="*/ 118302 w 300980"/>
              <a:gd name="connsiteY3" fmla="*/ 182699 h 300916"/>
              <a:gd name="connsiteX4" fmla="*/ 115154 w 300980"/>
              <a:gd name="connsiteY4" fmla="*/ 190299 h 300916"/>
              <a:gd name="connsiteX5" fmla="*/ 72166 w 300980"/>
              <a:gd name="connsiteY5" fmla="*/ 233287 h 300916"/>
              <a:gd name="connsiteX6" fmla="*/ 56967 w 300980"/>
              <a:gd name="connsiteY6" fmla="*/ 233287 h 300916"/>
              <a:gd name="connsiteX7" fmla="*/ 56967 w 300980"/>
              <a:gd name="connsiteY7" fmla="*/ 218087 h 300916"/>
              <a:gd name="connsiteX8" fmla="*/ 92356 w 300980"/>
              <a:gd name="connsiteY8" fmla="*/ 182699 h 300916"/>
              <a:gd name="connsiteX9" fmla="*/ 56967 w 300980"/>
              <a:gd name="connsiteY9" fmla="*/ 147310 h 300916"/>
              <a:gd name="connsiteX10" fmla="*/ 56967 w 300980"/>
              <a:gd name="connsiteY10" fmla="*/ 132112 h 300916"/>
              <a:gd name="connsiteX11" fmla="*/ 247267 w 300980"/>
              <a:gd name="connsiteY11" fmla="*/ 214940 h 300916"/>
              <a:gd name="connsiteX12" fmla="*/ 139796 w 300980"/>
              <a:gd name="connsiteY12" fmla="*/ 214940 h 300916"/>
              <a:gd name="connsiteX13" fmla="*/ 129049 w 300980"/>
              <a:gd name="connsiteY13" fmla="*/ 225687 h 300916"/>
              <a:gd name="connsiteX14" fmla="*/ 139796 w 300980"/>
              <a:gd name="connsiteY14" fmla="*/ 236434 h 300916"/>
              <a:gd name="connsiteX15" fmla="*/ 247267 w 300980"/>
              <a:gd name="connsiteY15" fmla="*/ 236434 h 300916"/>
              <a:gd name="connsiteX16" fmla="*/ 258014 w 300980"/>
              <a:gd name="connsiteY16" fmla="*/ 225687 h 300916"/>
              <a:gd name="connsiteX17" fmla="*/ 247267 w 300980"/>
              <a:gd name="connsiteY17" fmla="*/ 214940 h 300916"/>
              <a:gd name="connsiteX18" fmla="*/ 0 w 300980"/>
              <a:gd name="connsiteY18" fmla="*/ 53735 h 300916"/>
              <a:gd name="connsiteX19" fmla="*/ 53735 w 300980"/>
              <a:gd name="connsiteY19" fmla="*/ 0 h 300916"/>
              <a:gd name="connsiteX20" fmla="*/ 247183 w 300980"/>
              <a:gd name="connsiteY20" fmla="*/ 0 h 300916"/>
              <a:gd name="connsiteX21" fmla="*/ 300918 w 300980"/>
              <a:gd name="connsiteY21" fmla="*/ 53735 h 300916"/>
              <a:gd name="connsiteX22" fmla="*/ 300918 w 300980"/>
              <a:gd name="connsiteY22" fmla="*/ 64482 h 300916"/>
              <a:gd name="connsiteX23" fmla="*/ 300981 w 300980"/>
              <a:gd name="connsiteY23" fmla="*/ 64482 h 300916"/>
              <a:gd name="connsiteX24" fmla="*/ 300981 w 300980"/>
              <a:gd name="connsiteY24" fmla="*/ 85976 h 300916"/>
              <a:gd name="connsiteX25" fmla="*/ 300918 w 300980"/>
              <a:gd name="connsiteY25" fmla="*/ 85976 h 300916"/>
              <a:gd name="connsiteX26" fmla="*/ 300918 w 300980"/>
              <a:gd name="connsiteY26" fmla="*/ 247181 h 300916"/>
              <a:gd name="connsiteX27" fmla="*/ 247183 w 300980"/>
              <a:gd name="connsiteY27" fmla="*/ 300916 h 300916"/>
              <a:gd name="connsiteX28" fmla="*/ 53735 w 300980"/>
              <a:gd name="connsiteY28" fmla="*/ 300916 h 300916"/>
              <a:gd name="connsiteX29" fmla="*/ 0 w 300980"/>
              <a:gd name="connsiteY29" fmla="*/ 247181 h 300916"/>
              <a:gd name="connsiteX30" fmla="*/ 0 w 300980"/>
              <a:gd name="connsiteY30" fmla="*/ 53735 h 300916"/>
              <a:gd name="connsiteX31" fmla="*/ 279424 w 300980"/>
              <a:gd name="connsiteY31" fmla="*/ 64482 h 300916"/>
              <a:gd name="connsiteX32" fmla="*/ 279424 w 300980"/>
              <a:gd name="connsiteY32" fmla="*/ 53735 h 300916"/>
              <a:gd name="connsiteX33" fmla="*/ 247183 w 300980"/>
              <a:gd name="connsiteY33" fmla="*/ 21494 h 300916"/>
              <a:gd name="connsiteX34" fmla="*/ 53735 w 300980"/>
              <a:gd name="connsiteY34" fmla="*/ 21494 h 300916"/>
              <a:gd name="connsiteX35" fmla="*/ 21494 w 300980"/>
              <a:gd name="connsiteY35" fmla="*/ 53735 h 300916"/>
              <a:gd name="connsiteX36" fmla="*/ 21494 w 300980"/>
              <a:gd name="connsiteY36" fmla="*/ 64482 h 300916"/>
              <a:gd name="connsiteX37" fmla="*/ 279424 w 300980"/>
              <a:gd name="connsiteY37" fmla="*/ 64482 h 300916"/>
              <a:gd name="connsiteX38" fmla="*/ 21494 w 300980"/>
              <a:gd name="connsiteY38" fmla="*/ 85976 h 300916"/>
              <a:gd name="connsiteX39" fmla="*/ 21494 w 300980"/>
              <a:gd name="connsiteY39" fmla="*/ 247181 h 300916"/>
              <a:gd name="connsiteX40" fmla="*/ 53735 w 300980"/>
              <a:gd name="connsiteY40" fmla="*/ 279422 h 300916"/>
              <a:gd name="connsiteX41" fmla="*/ 247183 w 300980"/>
              <a:gd name="connsiteY41" fmla="*/ 279422 h 300916"/>
              <a:gd name="connsiteX42" fmla="*/ 279424 w 300980"/>
              <a:gd name="connsiteY42" fmla="*/ 247181 h 300916"/>
              <a:gd name="connsiteX43" fmla="*/ 279424 w 300980"/>
              <a:gd name="connsiteY43" fmla="*/ 85976 h 300916"/>
              <a:gd name="connsiteX44" fmla="*/ 21494 w 300980"/>
              <a:gd name="connsiteY44" fmla="*/ 85976 h 30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0980" h="300916">
                <a:moveTo>
                  <a:pt x="56967" y="132112"/>
                </a:moveTo>
                <a:cubicBezTo>
                  <a:pt x="61164" y="127915"/>
                  <a:pt x="67969" y="127915"/>
                  <a:pt x="72166" y="132112"/>
                </a:cubicBezTo>
                <a:lnTo>
                  <a:pt x="115154" y="175099"/>
                </a:lnTo>
                <a:cubicBezTo>
                  <a:pt x="117170" y="177115"/>
                  <a:pt x="118302" y="179849"/>
                  <a:pt x="118302" y="182699"/>
                </a:cubicBezTo>
                <a:cubicBezTo>
                  <a:pt x="118302" y="185549"/>
                  <a:pt x="117170" y="188283"/>
                  <a:pt x="115154" y="190299"/>
                </a:cubicBezTo>
                <a:lnTo>
                  <a:pt x="72166" y="233287"/>
                </a:lnTo>
                <a:cubicBezTo>
                  <a:pt x="67969" y="237483"/>
                  <a:pt x="61164" y="237483"/>
                  <a:pt x="56967" y="233287"/>
                </a:cubicBezTo>
                <a:cubicBezTo>
                  <a:pt x="52770" y="229090"/>
                  <a:pt x="52770" y="222284"/>
                  <a:pt x="56967" y="218087"/>
                </a:cubicBezTo>
                <a:lnTo>
                  <a:pt x="92356" y="182699"/>
                </a:lnTo>
                <a:lnTo>
                  <a:pt x="56967" y="147310"/>
                </a:lnTo>
                <a:cubicBezTo>
                  <a:pt x="52770" y="143113"/>
                  <a:pt x="52770" y="136309"/>
                  <a:pt x="56967" y="132112"/>
                </a:cubicBezTo>
                <a:close/>
                <a:moveTo>
                  <a:pt x="247267" y="214940"/>
                </a:moveTo>
                <a:lnTo>
                  <a:pt x="139796" y="214940"/>
                </a:lnTo>
                <a:cubicBezTo>
                  <a:pt x="133861" y="214940"/>
                  <a:pt x="129049" y="219753"/>
                  <a:pt x="129049" y="225687"/>
                </a:cubicBezTo>
                <a:cubicBezTo>
                  <a:pt x="129049" y="231622"/>
                  <a:pt x="133861" y="236434"/>
                  <a:pt x="139796" y="236434"/>
                </a:cubicBezTo>
                <a:lnTo>
                  <a:pt x="247267" y="236434"/>
                </a:lnTo>
                <a:cubicBezTo>
                  <a:pt x="253201" y="236434"/>
                  <a:pt x="258014" y="231622"/>
                  <a:pt x="258014" y="225687"/>
                </a:cubicBezTo>
                <a:cubicBezTo>
                  <a:pt x="258014" y="219753"/>
                  <a:pt x="253201" y="214940"/>
                  <a:pt x="247267" y="214940"/>
                </a:cubicBezTo>
                <a:close/>
                <a:moveTo>
                  <a:pt x="0" y="53735"/>
                </a:moveTo>
                <a:cubicBezTo>
                  <a:pt x="0" y="24058"/>
                  <a:pt x="24058" y="0"/>
                  <a:pt x="53735" y="0"/>
                </a:cubicBezTo>
                <a:lnTo>
                  <a:pt x="247183" y="0"/>
                </a:lnTo>
                <a:cubicBezTo>
                  <a:pt x="276860" y="0"/>
                  <a:pt x="300918" y="24058"/>
                  <a:pt x="300918" y="53735"/>
                </a:cubicBezTo>
                <a:lnTo>
                  <a:pt x="300918" y="64482"/>
                </a:lnTo>
                <a:lnTo>
                  <a:pt x="300981" y="64482"/>
                </a:lnTo>
                <a:lnTo>
                  <a:pt x="300981" y="85976"/>
                </a:lnTo>
                <a:lnTo>
                  <a:pt x="300918" y="85976"/>
                </a:lnTo>
                <a:lnTo>
                  <a:pt x="300918" y="247181"/>
                </a:lnTo>
                <a:cubicBezTo>
                  <a:pt x="300918" y="276858"/>
                  <a:pt x="276860" y="300916"/>
                  <a:pt x="247183" y="300916"/>
                </a:cubicBezTo>
                <a:lnTo>
                  <a:pt x="53735" y="300916"/>
                </a:lnTo>
                <a:cubicBezTo>
                  <a:pt x="24058" y="300916"/>
                  <a:pt x="0" y="276858"/>
                  <a:pt x="0" y="247181"/>
                </a:cubicBezTo>
                <a:lnTo>
                  <a:pt x="0" y="53735"/>
                </a:lnTo>
                <a:close/>
                <a:moveTo>
                  <a:pt x="279424" y="64482"/>
                </a:moveTo>
                <a:lnTo>
                  <a:pt x="279424" y="53735"/>
                </a:lnTo>
                <a:cubicBezTo>
                  <a:pt x="279424" y="35929"/>
                  <a:pt x="264989" y="21494"/>
                  <a:pt x="247183" y="21494"/>
                </a:cubicBezTo>
                <a:lnTo>
                  <a:pt x="53735" y="21494"/>
                </a:lnTo>
                <a:cubicBezTo>
                  <a:pt x="35929" y="21494"/>
                  <a:pt x="21494" y="35929"/>
                  <a:pt x="21494" y="53735"/>
                </a:cubicBezTo>
                <a:lnTo>
                  <a:pt x="21494" y="64482"/>
                </a:lnTo>
                <a:lnTo>
                  <a:pt x="279424" y="64482"/>
                </a:lnTo>
                <a:close/>
                <a:moveTo>
                  <a:pt x="21494" y="85976"/>
                </a:moveTo>
                <a:lnTo>
                  <a:pt x="21494" y="247181"/>
                </a:lnTo>
                <a:cubicBezTo>
                  <a:pt x="21494" y="264987"/>
                  <a:pt x="35929" y="279422"/>
                  <a:pt x="53735" y="279422"/>
                </a:cubicBezTo>
                <a:lnTo>
                  <a:pt x="247183" y="279422"/>
                </a:lnTo>
                <a:cubicBezTo>
                  <a:pt x="264989" y="279422"/>
                  <a:pt x="279424" y="264987"/>
                  <a:pt x="279424" y="247181"/>
                </a:cubicBezTo>
                <a:lnTo>
                  <a:pt x="279424" y="85976"/>
                </a:lnTo>
                <a:lnTo>
                  <a:pt x="21494" y="85976"/>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16" name="Text Placeholder 8">
            <a:extLst>
              <a:ext uri="{FF2B5EF4-FFF2-40B4-BE49-F238E27FC236}">
                <a16:creationId xmlns:a16="http://schemas.microsoft.com/office/drawing/2014/main" id="{15777BC3-48F2-8270-5EE9-2E7D9A798D3D}"/>
              </a:ext>
              <a:ext uri="{C183D7F6-B498-43B3-948B-1728B52AA6E4}">
                <adec:decorative xmlns:adec="http://schemas.microsoft.com/office/drawing/2017/decorative" val="0"/>
              </a:ext>
            </a:extLst>
          </p:cNvPr>
          <p:cNvSpPr txBox="1">
            <a:spLocks/>
          </p:cNvSpPr>
          <p:nvPr/>
        </p:nvSpPr>
        <p:spPr>
          <a:xfrm>
            <a:off x="6530975" y="2826640"/>
            <a:ext cx="5068888" cy="869469"/>
          </a:xfrm>
          <a:prstGeom prst="rect">
            <a:avLst/>
          </a:prstGeom>
        </p:spPr>
        <p:txBody>
          <a:bodyPr wrap="square" lIns="0" tIns="0" rIns="0" bIns="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1959</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Machine Learning</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chemeClr val="tx1"/>
                </a:solidFill>
                <a:effectLst/>
                <a:uLnTx/>
                <a:uFillTx/>
                <a:ea typeface="+mn-ea"/>
                <a:cs typeface="+mn-cs"/>
              </a:rPr>
              <a:t>a subset of AI that enables machines to learn from existing data and improve upon that data to make decisions or predictions.</a:t>
            </a:r>
          </a:p>
        </p:txBody>
      </p:sp>
      <p:sp>
        <p:nvSpPr>
          <p:cNvPr id="136" name="Graphic 18" descr="Icon of a book with a star ">
            <a:extLst>
              <a:ext uri="{FF2B5EF4-FFF2-40B4-BE49-F238E27FC236}">
                <a16:creationId xmlns:a16="http://schemas.microsoft.com/office/drawing/2014/main" id="{875D996E-C3FB-50E3-18EB-842AC5898C20}"/>
              </a:ext>
            </a:extLst>
          </p:cNvPr>
          <p:cNvSpPr>
            <a:spLocks noChangeAspect="1"/>
          </p:cNvSpPr>
          <p:nvPr/>
        </p:nvSpPr>
        <p:spPr>
          <a:xfrm>
            <a:off x="5782600" y="3993716"/>
            <a:ext cx="319750" cy="387574"/>
          </a:xfrm>
          <a:custGeom>
            <a:avLst/>
            <a:gdLst>
              <a:gd name="connsiteX0" fmla="*/ 103892 w 262048"/>
              <a:gd name="connsiteY0" fmla="*/ 104940 h 317634"/>
              <a:gd name="connsiteX1" fmla="*/ 121368 w 262048"/>
              <a:gd name="connsiteY1" fmla="*/ 69530 h 317634"/>
              <a:gd name="connsiteX2" fmla="*/ 140682 w 262048"/>
              <a:gd name="connsiteY2" fmla="*/ 69530 h 317634"/>
              <a:gd name="connsiteX3" fmla="*/ 158158 w 262048"/>
              <a:gd name="connsiteY3" fmla="*/ 104940 h 317634"/>
              <a:gd name="connsiteX4" fmla="*/ 197235 w 262048"/>
              <a:gd name="connsiteY4" fmla="*/ 110618 h 317634"/>
              <a:gd name="connsiteX5" fmla="*/ 203203 w 262048"/>
              <a:gd name="connsiteY5" fmla="*/ 128986 h 317634"/>
              <a:gd name="connsiteX6" fmla="*/ 174926 w 262048"/>
              <a:gd name="connsiteY6" fmla="*/ 156549 h 317634"/>
              <a:gd name="connsiteX7" fmla="*/ 181603 w 262048"/>
              <a:gd name="connsiteY7" fmla="*/ 195469 h 317634"/>
              <a:gd name="connsiteX8" fmla="*/ 165977 w 262048"/>
              <a:gd name="connsiteY8" fmla="*/ 206821 h 317634"/>
              <a:gd name="connsiteX9" fmla="*/ 131024 w 262048"/>
              <a:gd name="connsiteY9" fmla="*/ 188446 h 317634"/>
              <a:gd name="connsiteX10" fmla="*/ 96073 w 262048"/>
              <a:gd name="connsiteY10" fmla="*/ 206821 h 317634"/>
              <a:gd name="connsiteX11" fmla="*/ 80447 w 262048"/>
              <a:gd name="connsiteY11" fmla="*/ 195469 h 317634"/>
              <a:gd name="connsiteX12" fmla="*/ 87122 w 262048"/>
              <a:gd name="connsiteY12" fmla="*/ 156549 h 317634"/>
              <a:gd name="connsiteX13" fmla="*/ 58846 w 262048"/>
              <a:gd name="connsiteY13" fmla="*/ 128986 h 317634"/>
              <a:gd name="connsiteX14" fmla="*/ 64815 w 262048"/>
              <a:gd name="connsiteY14" fmla="*/ 110618 h 317634"/>
              <a:gd name="connsiteX15" fmla="*/ 103892 w 262048"/>
              <a:gd name="connsiteY15" fmla="*/ 104940 h 317634"/>
              <a:gd name="connsiteX16" fmla="*/ 120701 w 262048"/>
              <a:gd name="connsiteY16" fmla="*/ 119549 h 317634"/>
              <a:gd name="connsiteX17" fmla="*/ 112592 w 262048"/>
              <a:gd name="connsiteY17" fmla="*/ 125440 h 317634"/>
              <a:gd name="connsiteX18" fmla="*/ 89506 w 262048"/>
              <a:gd name="connsiteY18" fmla="*/ 128794 h 317634"/>
              <a:gd name="connsiteX19" fmla="*/ 106211 w 262048"/>
              <a:gd name="connsiteY19" fmla="*/ 145078 h 317634"/>
              <a:gd name="connsiteX20" fmla="*/ 109307 w 262048"/>
              <a:gd name="connsiteY20" fmla="*/ 154610 h 317634"/>
              <a:gd name="connsiteX21" fmla="*/ 105364 w 262048"/>
              <a:gd name="connsiteY21" fmla="*/ 177604 h 317634"/>
              <a:gd name="connsiteX22" fmla="*/ 126013 w 262048"/>
              <a:gd name="connsiteY22" fmla="*/ 166747 h 317634"/>
              <a:gd name="connsiteX23" fmla="*/ 136036 w 262048"/>
              <a:gd name="connsiteY23" fmla="*/ 166747 h 317634"/>
              <a:gd name="connsiteX24" fmla="*/ 156684 w 262048"/>
              <a:gd name="connsiteY24" fmla="*/ 177604 h 317634"/>
              <a:gd name="connsiteX25" fmla="*/ 152741 w 262048"/>
              <a:gd name="connsiteY25" fmla="*/ 154610 h 317634"/>
              <a:gd name="connsiteX26" fmla="*/ 155838 w 262048"/>
              <a:gd name="connsiteY26" fmla="*/ 145078 h 317634"/>
              <a:gd name="connsiteX27" fmla="*/ 172544 w 262048"/>
              <a:gd name="connsiteY27" fmla="*/ 128794 h 317634"/>
              <a:gd name="connsiteX28" fmla="*/ 149458 w 262048"/>
              <a:gd name="connsiteY28" fmla="*/ 125440 h 317634"/>
              <a:gd name="connsiteX29" fmla="*/ 141349 w 262048"/>
              <a:gd name="connsiteY29" fmla="*/ 119549 h 317634"/>
              <a:gd name="connsiteX30" fmla="*/ 131024 w 262048"/>
              <a:gd name="connsiteY30" fmla="*/ 98630 h 317634"/>
              <a:gd name="connsiteX31" fmla="*/ 120701 w 262048"/>
              <a:gd name="connsiteY31" fmla="*/ 119549 h 317634"/>
              <a:gd name="connsiteX32" fmla="*/ 39704 w 262048"/>
              <a:gd name="connsiteY32" fmla="*/ 0 h 317634"/>
              <a:gd name="connsiteX33" fmla="*/ 0 w 262048"/>
              <a:gd name="connsiteY33" fmla="*/ 39704 h 317634"/>
              <a:gd name="connsiteX34" fmla="*/ 0 w 262048"/>
              <a:gd name="connsiteY34" fmla="*/ 277930 h 317634"/>
              <a:gd name="connsiteX35" fmla="*/ 39704 w 262048"/>
              <a:gd name="connsiteY35" fmla="*/ 317634 h 317634"/>
              <a:gd name="connsiteX36" fmla="*/ 250137 w 262048"/>
              <a:gd name="connsiteY36" fmla="*/ 317634 h 317634"/>
              <a:gd name="connsiteX37" fmla="*/ 262048 w 262048"/>
              <a:gd name="connsiteY37" fmla="*/ 305723 h 317634"/>
              <a:gd name="connsiteX38" fmla="*/ 250137 w 262048"/>
              <a:gd name="connsiteY38" fmla="*/ 293812 h 317634"/>
              <a:gd name="connsiteX39" fmla="*/ 39704 w 262048"/>
              <a:gd name="connsiteY39" fmla="*/ 293812 h 317634"/>
              <a:gd name="connsiteX40" fmla="*/ 23823 w 262048"/>
              <a:gd name="connsiteY40" fmla="*/ 277930 h 317634"/>
              <a:gd name="connsiteX41" fmla="*/ 250137 w 262048"/>
              <a:gd name="connsiteY41" fmla="*/ 277930 h 317634"/>
              <a:gd name="connsiteX42" fmla="*/ 262048 w 262048"/>
              <a:gd name="connsiteY42" fmla="*/ 266019 h 317634"/>
              <a:gd name="connsiteX43" fmla="*/ 262048 w 262048"/>
              <a:gd name="connsiteY43" fmla="*/ 39704 h 317634"/>
              <a:gd name="connsiteX44" fmla="*/ 222344 w 262048"/>
              <a:gd name="connsiteY44" fmla="*/ 0 h 317634"/>
              <a:gd name="connsiteX45" fmla="*/ 39704 w 262048"/>
              <a:gd name="connsiteY45" fmla="*/ 0 h 317634"/>
              <a:gd name="connsiteX46" fmla="*/ 238226 w 262048"/>
              <a:gd name="connsiteY46" fmla="*/ 254107 h 317634"/>
              <a:gd name="connsiteX47" fmla="*/ 23823 w 262048"/>
              <a:gd name="connsiteY47" fmla="*/ 254107 h 317634"/>
              <a:gd name="connsiteX48" fmla="*/ 23823 w 262048"/>
              <a:gd name="connsiteY48" fmla="*/ 39704 h 317634"/>
              <a:gd name="connsiteX49" fmla="*/ 39704 w 262048"/>
              <a:gd name="connsiteY49" fmla="*/ 23823 h 317634"/>
              <a:gd name="connsiteX50" fmla="*/ 222344 w 262048"/>
              <a:gd name="connsiteY50" fmla="*/ 23823 h 317634"/>
              <a:gd name="connsiteX51" fmla="*/ 238226 w 262048"/>
              <a:gd name="connsiteY51" fmla="*/ 39704 h 317634"/>
              <a:gd name="connsiteX52" fmla="*/ 238226 w 262048"/>
              <a:gd name="connsiteY52" fmla="*/ 254107 h 3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048" h="317634">
                <a:moveTo>
                  <a:pt x="103892" y="104940"/>
                </a:moveTo>
                <a:lnTo>
                  <a:pt x="121368" y="69530"/>
                </a:lnTo>
                <a:cubicBezTo>
                  <a:pt x="125318" y="61526"/>
                  <a:pt x="136732" y="61526"/>
                  <a:pt x="140682" y="69530"/>
                </a:cubicBezTo>
                <a:lnTo>
                  <a:pt x="158158" y="104940"/>
                </a:lnTo>
                <a:lnTo>
                  <a:pt x="197235" y="110618"/>
                </a:lnTo>
                <a:cubicBezTo>
                  <a:pt x="206068" y="111902"/>
                  <a:pt x="209594" y="122757"/>
                  <a:pt x="203203" y="128986"/>
                </a:cubicBezTo>
                <a:lnTo>
                  <a:pt x="174926" y="156549"/>
                </a:lnTo>
                <a:lnTo>
                  <a:pt x="181603" y="195469"/>
                </a:lnTo>
                <a:cubicBezTo>
                  <a:pt x="183111" y="204266"/>
                  <a:pt x="173876" y="210976"/>
                  <a:pt x="165977" y="206821"/>
                </a:cubicBezTo>
                <a:lnTo>
                  <a:pt x="131024" y="188446"/>
                </a:lnTo>
                <a:lnTo>
                  <a:pt x="96073" y="206821"/>
                </a:lnTo>
                <a:cubicBezTo>
                  <a:pt x="88172" y="210976"/>
                  <a:pt x="78938" y="204266"/>
                  <a:pt x="80447" y="195469"/>
                </a:cubicBezTo>
                <a:lnTo>
                  <a:pt x="87122" y="156549"/>
                </a:lnTo>
                <a:lnTo>
                  <a:pt x="58846" y="128986"/>
                </a:lnTo>
                <a:cubicBezTo>
                  <a:pt x="52454" y="122757"/>
                  <a:pt x="55981" y="111902"/>
                  <a:pt x="64815" y="110618"/>
                </a:cubicBezTo>
                <a:lnTo>
                  <a:pt x="103892" y="104940"/>
                </a:lnTo>
                <a:close/>
                <a:moveTo>
                  <a:pt x="120701" y="119549"/>
                </a:moveTo>
                <a:cubicBezTo>
                  <a:pt x="119132" y="122728"/>
                  <a:pt x="116100" y="124931"/>
                  <a:pt x="112592" y="125440"/>
                </a:cubicBezTo>
                <a:lnTo>
                  <a:pt x="89506" y="128794"/>
                </a:lnTo>
                <a:lnTo>
                  <a:pt x="106211" y="145078"/>
                </a:lnTo>
                <a:cubicBezTo>
                  <a:pt x="108748" y="147552"/>
                  <a:pt x="109908" y="151118"/>
                  <a:pt x="109307" y="154610"/>
                </a:cubicBezTo>
                <a:lnTo>
                  <a:pt x="105364" y="177604"/>
                </a:lnTo>
                <a:lnTo>
                  <a:pt x="126013" y="166747"/>
                </a:lnTo>
                <a:cubicBezTo>
                  <a:pt x="129150" y="165098"/>
                  <a:pt x="132898" y="165098"/>
                  <a:pt x="136036" y="166747"/>
                </a:cubicBezTo>
                <a:lnTo>
                  <a:pt x="156684" y="177604"/>
                </a:lnTo>
                <a:lnTo>
                  <a:pt x="152741" y="154610"/>
                </a:lnTo>
                <a:cubicBezTo>
                  <a:pt x="152142" y="151118"/>
                  <a:pt x="153300" y="147552"/>
                  <a:pt x="155838" y="145078"/>
                </a:cubicBezTo>
                <a:lnTo>
                  <a:pt x="172544" y="128794"/>
                </a:lnTo>
                <a:lnTo>
                  <a:pt x="149458" y="125440"/>
                </a:lnTo>
                <a:cubicBezTo>
                  <a:pt x="145950" y="124931"/>
                  <a:pt x="142918" y="122728"/>
                  <a:pt x="141349" y="119549"/>
                </a:cubicBezTo>
                <a:lnTo>
                  <a:pt x="131024" y="98630"/>
                </a:lnTo>
                <a:lnTo>
                  <a:pt x="120701" y="119549"/>
                </a:lnTo>
                <a:close/>
                <a:moveTo>
                  <a:pt x="39704" y="0"/>
                </a:moveTo>
                <a:cubicBezTo>
                  <a:pt x="17776" y="0"/>
                  <a:pt x="0" y="17776"/>
                  <a:pt x="0" y="39704"/>
                </a:cubicBezTo>
                <a:lnTo>
                  <a:pt x="0" y="277930"/>
                </a:lnTo>
                <a:cubicBezTo>
                  <a:pt x="0" y="299858"/>
                  <a:pt x="17776" y="317634"/>
                  <a:pt x="39704" y="317634"/>
                </a:cubicBezTo>
                <a:lnTo>
                  <a:pt x="250137" y="317634"/>
                </a:lnTo>
                <a:cubicBezTo>
                  <a:pt x="256715" y="317634"/>
                  <a:pt x="262048" y="312301"/>
                  <a:pt x="262048" y="305723"/>
                </a:cubicBezTo>
                <a:cubicBezTo>
                  <a:pt x="262048" y="299145"/>
                  <a:pt x="256715" y="293812"/>
                  <a:pt x="250137" y="293812"/>
                </a:cubicBezTo>
                <a:lnTo>
                  <a:pt x="39704" y="293812"/>
                </a:lnTo>
                <a:cubicBezTo>
                  <a:pt x="30933" y="293812"/>
                  <a:pt x="23823" y="286701"/>
                  <a:pt x="23823" y="277930"/>
                </a:cubicBezTo>
                <a:lnTo>
                  <a:pt x="250137" y="277930"/>
                </a:lnTo>
                <a:cubicBezTo>
                  <a:pt x="256715" y="277930"/>
                  <a:pt x="262048" y="272597"/>
                  <a:pt x="262048" y="266019"/>
                </a:cubicBezTo>
                <a:lnTo>
                  <a:pt x="262048" y="39704"/>
                </a:lnTo>
                <a:cubicBezTo>
                  <a:pt x="262048" y="17776"/>
                  <a:pt x="244272" y="0"/>
                  <a:pt x="222344" y="0"/>
                </a:cubicBezTo>
                <a:lnTo>
                  <a:pt x="39704" y="0"/>
                </a:lnTo>
                <a:close/>
                <a:moveTo>
                  <a:pt x="238226" y="254107"/>
                </a:moveTo>
                <a:lnTo>
                  <a:pt x="23823" y="254107"/>
                </a:lnTo>
                <a:lnTo>
                  <a:pt x="23823" y="39704"/>
                </a:lnTo>
                <a:cubicBezTo>
                  <a:pt x="23823" y="30933"/>
                  <a:pt x="30933" y="23823"/>
                  <a:pt x="39704" y="23823"/>
                </a:cubicBezTo>
                <a:lnTo>
                  <a:pt x="222344" y="23823"/>
                </a:lnTo>
                <a:cubicBezTo>
                  <a:pt x="231115" y="23823"/>
                  <a:pt x="238226" y="30933"/>
                  <a:pt x="238226" y="39704"/>
                </a:cubicBezTo>
                <a:lnTo>
                  <a:pt x="238226" y="254107"/>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30" name="Text Placeholder 7">
            <a:extLst>
              <a:ext uri="{FF2B5EF4-FFF2-40B4-BE49-F238E27FC236}">
                <a16:creationId xmlns:a16="http://schemas.microsoft.com/office/drawing/2014/main" id="{E732A66A-F58A-ADC1-00F1-015B1EA584BE}"/>
              </a:ext>
              <a:ext uri="{C183D7F6-B498-43B3-948B-1728B52AA6E4}">
                <adec:decorative xmlns:adec="http://schemas.microsoft.com/office/drawing/2017/decorative" val="0"/>
              </a:ext>
            </a:extLst>
          </p:cNvPr>
          <p:cNvSpPr txBox="1">
            <a:spLocks/>
          </p:cNvSpPr>
          <p:nvPr/>
        </p:nvSpPr>
        <p:spPr>
          <a:xfrm>
            <a:off x="6530975" y="3997591"/>
            <a:ext cx="5068888" cy="869469"/>
          </a:xfrm>
          <a:prstGeom prst="rect">
            <a:avLst/>
          </a:prstGeom>
        </p:spPr>
        <p:txBody>
          <a:bodyPr wrap="square" lIns="0" tIns="0" rIns="0" bIns="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2017</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Deep Learning</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chemeClr val="tx1"/>
                </a:solidFill>
                <a:effectLst/>
                <a:uLnTx/>
                <a:uFillTx/>
                <a:ea typeface="+mn-ea"/>
                <a:cs typeface="+mn-cs"/>
              </a:rPr>
              <a:t>a machine learning technique in which layers of neural networks are used to process data and make decisions.</a:t>
            </a:r>
          </a:p>
        </p:txBody>
      </p:sp>
      <p:sp>
        <p:nvSpPr>
          <p:cNvPr id="142" name="Graphic 21" descr="Icon of 5 nodes joining to a center circle with lines">
            <a:extLst>
              <a:ext uri="{FF2B5EF4-FFF2-40B4-BE49-F238E27FC236}">
                <a16:creationId xmlns:a16="http://schemas.microsoft.com/office/drawing/2014/main" id="{3D5A6000-608F-CA55-330F-39CBDADA4A7A}"/>
              </a:ext>
            </a:extLst>
          </p:cNvPr>
          <p:cNvSpPr/>
          <p:nvPr/>
        </p:nvSpPr>
        <p:spPr>
          <a:xfrm>
            <a:off x="5744791" y="5160658"/>
            <a:ext cx="395368" cy="395592"/>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84 h 190603"/>
              <a:gd name="connsiteX4" fmla="*/ 133345 w 190496"/>
              <a:gd name="connsiteY4" fmla="*/ 95878 h 190603"/>
              <a:gd name="connsiteX5" fmla="*/ 145689 w 190496"/>
              <a:gd name="connsiteY5" fmla="*/ 98364 h 190603"/>
              <a:gd name="connsiteX6" fmla="*/ 177924 w 190496"/>
              <a:gd name="connsiteY6" fmla="*/ 88618 h 190603"/>
              <a:gd name="connsiteX7" fmla="*/ 187670 w 190496"/>
              <a:gd name="connsiteY7" fmla="*/ 120853 h 190603"/>
              <a:gd name="connsiteX8" fmla="*/ 155435 w 190496"/>
              <a:gd name="connsiteY8" fmla="*/ 130598 h 190603"/>
              <a:gd name="connsiteX9" fmla="*/ 143032 w 190496"/>
              <a:gd name="connsiteY9" fmla="*/ 112403 h 190603"/>
              <a:gd name="connsiteX10" fmla="*/ 130468 w 190496"/>
              <a:gd name="connsiteY10" fmla="*/ 109879 h 190603"/>
              <a:gd name="connsiteX11" fmla="*/ 113857 w 190496"/>
              <a:gd name="connsiteY11" fmla="*/ 128577 h 190603"/>
              <a:gd name="connsiteX12" fmla="*/ 118572 w 190496"/>
              <a:gd name="connsiteY12" fmla="*/ 142979 h 190603"/>
              <a:gd name="connsiteX13" fmla="*/ 119058 w 190496"/>
              <a:gd name="connsiteY13" fmla="*/ 142979 h 190603"/>
              <a:gd name="connsiteX14" fmla="*/ 142853 w 190496"/>
              <a:gd name="connsiteY14" fmla="*/ 166808 h 190603"/>
              <a:gd name="connsiteX15" fmla="*/ 119023 w 190496"/>
              <a:gd name="connsiteY15" fmla="*/ 190604 h 190603"/>
              <a:gd name="connsiteX16" fmla="*/ 95228 w 190496"/>
              <a:gd name="connsiteY16" fmla="*/ 166774 h 190603"/>
              <a:gd name="connsiteX17" fmla="*/ 105037 w 190496"/>
              <a:gd name="connsiteY17" fmla="*/ 147532 h 190603"/>
              <a:gd name="connsiteX18" fmla="*/ 100303 w 190496"/>
              <a:gd name="connsiteY18" fmla="*/ 133092 h 190603"/>
              <a:gd name="connsiteX19" fmla="*/ 64565 w 190496"/>
              <a:gd name="connsiteY19" fmla="*/ 117928 h 190603"/>
              <a:gd name="connsiteX20" fmla="*/ 47477 w 190496"/>
              <a:gd name="connsiteY20" fmla="*/ 125996 h 190603"/>
              <a:gd name="connsiteX21" fmla="*/ 26483 w 190496"/>
              <a:gd name="connsiteY21" fmla="*/ 152327 h 190603"/>
              <a:gd name="connsiteX22" fmla="*/ 152 w 190496"/>
              <a:gd name="connsiteY22" fmla="*/ 131333 h 190603"/>
              <a:gd name="connsiteX23" fmla="*/ 21146 w 190496"/>
              <a:gd name="connsiteY23" fmla="*/ 105002 h 190603"/>
              <a:gd name="connsiteX24" fmla="*/ 41686 w 190496"/>
              <a:gd name="connsiteY24" fmla="*/ 112927 h 190603"/>
              <a:gd name="connsiteX25" fmla="*/ 58393 w 190496"/>
              <a:gd name="connsiteY25" fmla="*/ 105041 h 190603"/>
              <a:gd name="connsiteX26" fmla="*/ 65860 w 190496"/>
              <a:gd name="connsiteY26" fmla="*/ 71065 h 190603"/>
              <a:gd name="connsiteX27" fmla="*/ 56421 w 190496"/>
              <a:gd name="connsiteY27" fmla="*/ 60302 h 190603"/>
              <a:gd name="connsiteX28" fmla="*/ 25494 w 190496"/>
              <a:gd name="connsiteY28" fmla="*/ 46975 h 190603"/>
              <a:gd name="connsiteX29" fmla="*/ 38821 w 190496"/>
              <a:gd name="connsiteY29" fmla="*/ 16048 h 190603"/>
              <a:gd name="connsiteX30" fmla="*/ 69748 w 190496"/>
              <a:gd name="connsiteY30" fmla="*/ 29375 h 190603"/>
              <a:gd name="connsiteX31" fmla="*/ 67508 w 190496"/>
              <a:gd name="connsiteY31" fmla="*/ 51272 h 190603"/>
              <a:gd name="connsiteX32" fmla="*/ 76862 w 190496"/>
              <a:gd name="connsiteY32" fmla="*/ 61940 h 190603"/>
              <a:gd name="connsiteX33" fmla="*/ 95245 w 190496"/>
              <a:gd name="connsiteY33" fmla="*/ 57225 h 190603"/>
              <a:gd name="connsiteX34" fmla="*/ 108904 w 190496"/>
              <a:gd name="connsiteY34" fmla="*/ 59749 h 190603"/>
              <a:gd name="connsiteX35" fmla="*/ 120762 w 190496"/>
              <a:gd name="connsiteY35" fmla="*/ 40128 h 190603"/>
              <a:gd name="connsiteX36" fmla="*/ 121792 w 190496"/>
              <a:gd name="connsiteY36" fmla="*/ 6468 h 190603"/>
              <a:gd name="connsiteX37" fmla="*/ 155453 w 190496"/>
              <a:gd name="connsiteY37" fmla="*/ 7497 h 190603"/>
              <a:gd name="connsiteX38" fmla="*/ 161920 w 190496"/>
              <a:gd name="connsiteY38" fmla="*/ 23811 h 190603"/>
              <a:gd name="connsiteX39" fmla="*/ 147633 w 190496"/>
              <a:gd name="connsiteY39" fmla="*/ 23802 h 190603"/>
              <a:gd name="connsiteX40" fmla="*/ 138108 w 190496"/>
              <a:gd name="connsiteY40" fmla="*/ 14277 h 190603"/>
              <a:gd name="connsiteX41" fmla="*/ 128583 w 190496"/>
              <a:gd name="connsiteY41" fmla="*/ 23802 h 190603"/>
              <a:gd name="connsiteX42" fmla="*/ 138108 w 190496"/>
              <a:gd name="connsiteY42" fmla="*/ 33327 h 190603"/>
              <a:gd name="connsiteX43" fmla="*/ 147633 w 190496"/>
              <a:gd name="connsiteY43" fmla="*/ 23802 h 190603"/>
              <a:gd name="connsiteX44" fmla="*/ 47620 w 190496"/>
              <a:gd name="connsiteY44" fmla="*/ 47700 h 190603"/>
              <a:gd name="connsiteX45" fmla="*/ 57145 w 190496"/>
              <a:gd name="connsiteY45" fmla="*/ 38175 h 190603"/>
              <a:gd name="connsiteX46" fmla="*/ 47620 w 190496"/>
              <a:gd name="connsiteY46" fmla="*/ 28650 h 190603"/>
              <a:gd name="connsiteX47" fmla="*/ 38095 w 190496"/>
              <a:gd name="connsiteY47" fmla="*/ 38175 h 190603"/>
              <a:gd name="connsiteX48" fmla="*/ 47620 w 190496"/>
              <a:gd name="connsiteY48" fmla="*/ 47700 h 190603"/>
              <a:gd name="connsiteX49" fmla="*/ 95245 w 190496"/>
              <a:gd name="connsiteY49" fmla="*/ 119138 h 190603"/>
              <a:gd name="connsiteX50" fmla="*/ 119058 w 190496"/>
              <a:gd name="connsiteY50" fmla="*/ 95325 h 190603"/>
              <a:gd name="connsiteX51" fmla="*/ 95245 w 190496"/>
              <a:gd name="connsiteY51" fmla="*/ 71513 h 190603"/>
              <a:gd name="connsiteX52" fmla="*/ 71433 w 190496"/>
              <a:gd name="connsiteY52" fmla="*/ 95325 h 190603"/>
              <a:gd name="connsiteX53" fmla="*/ 95245 w 190496"/>
              <a:gd name="connsiteY53" fmla="*/ 119138 h 190603"/>
              <a:gd name="connsiteX54" fmla="*/ 33333 w 190496"/>
              <a:gd name="connsiteY54" fmla="*/ 128663 h 190603"/>
              <a:gd name="connsiteX55" fmla="*/ 23808 w 190496"/>
              <a:gd name="connsiteY55" fmla="*/ 119138 h 190603"/>
              <a:gd name="connsiteX56" fmla="*/ 14283 w 190496"/>
              <a:gd name="connsiteY56" fmla="*/ 128663 h 190603"/>
              <a:gd name="connsiteX57" fmla="*/ 23808 w 190496"/>
              <a:gd name="connsiteY57" fmla="*/ 138188 h 190603"/>
              <a:gd name="connsiteX58" fmla="*/ 33333 w 190496"/>
              <a:gd name="connsiteY58" fmla="*/ 128663 h 190603"/>
              <a:gd name="connsiteX59" fmla="*/ 128583 w 190496"/>
              <a:gd name="connsiteY59" fmla="*/ 166782 h 190603"/>
              <a:gd name="connsiteX60" fmla="*/ 119058 w 190496"/>
              <a:gd name="connsiteY60" fmla="*/ 157257 h 190603"/>
              <a:gd name="connsiteX61" fmla="*/ 109533 w 190496"/>
              <a:gd name="connsiteY61" fmla="*/ 166782 h 190603"/>
              <a:gd name="connsiteX62" fmla="*/ 119058 w 190496"/>
              <a:gd name="connsiteY62" fmla="*/ 176307 h 190603"/>
              <a:gd name="connsiteX63" fmla="*/ 128583 w 190496"/>
              <a:gd name="connsiteY63" fmla="*/ 166782 h 190603"/>
              <a:gd name="connsiteX64" fmla="*/ 166683 w 190496"/>
              <a:gd name="connsiteY64" fmla="*/ 119138 h 190603"/>
              <a:gd name="connsiteX65" fmla="*/ 176208 w 190496"/>
              <a:gd name="connsiteY65" fmla="*/ 109613 h 190603"/>
              <a:gd name="connsiteX66" fmla="*/ 166683 w 190496"/>
              <a:gd name="connsiteY66" fmla="*/ 100088 h 190603"/>
              <a:gd name="connsiteX67" fmla="*/ 157158 w 190496"/>
              <a:gd name="connsiteY67" fmla="*/ 109613 h 190603"/>
              <a:gd name="connsiteX68" fmla="*/ 166683 w 190496"/>
              <a:gd name="connsiteY68" fmla="*/ 119138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0496" h="190603">
                <a:moveTo>
                  <a:pt x="161920" y="23802"/>
                </a:moveTo>
                <a:cubicBezTo>
                  <a:pt x="161925" y="36953"/>
                  <a:pt x="151268" y="47619"/>
                  <a:pt x="138117" y="47624"/>
                </a:cubicBezTo>
                <a:cubicBezTo>
                  <a:pt x="136475" y="47625"/>
                  <a:pt x="134838" y="47455"/>
                  <a:pt x="133231" y="47119"/>
                </a:cubicBezTo>
                <a:lnTo>
                  <a:pt x="121039" y="67284"/>
                </a:lnTo>
                <a:cubicBezTo>
                  <a:pt x="129035" y="74621"/>
                  <a:pt x="133514" y="85027"/>
                  <a:pt x="133345" y="95878"/>
                </a:cubicBezTo>
                <a:lnTo>
                  <a:pt x="145689" y="98364"/>
                </a:lnTo>
                <a:cubicBezTo>
                  <a:pt x="151900" y="86771"/>
                  <a:pt x="166332" y="82407"/>
                  <a:pt x="177924" y="88618"/>
                </a:cubicBezTo>
                <a:cubicBezTo>
                  <a:pt x="189517" y="94828"/>
                  <a:pt x="193880" y="109260"/>
                  <a:pt x="187670" y="120853"/>
                </a:cubicBezTo>
                <a:cubicBezTo>
                  <a:pt x="181460" y="132445"/>
                  <a:pt x="167028" y="136808"/>
                  <a:pt x="155435" y="130598"/>
                </a:cubicBezTo>
                <a:cubicBezTo>
                  <a:pt x="148576" y="126924"/>
                  <a:pt x="143945" y="120131"/>
                  <a:pt x="143032" y="112403"/>
                </a:cubicBezTo>
                <a:lnTo>
                  <a:pt x="130468" y="109879"/>
                </a:lnTo>
                <a:cubicBezTo>
                  <a:pt x="127183" y="117797"/>
                  <a:pt x="121333" y="124382"/>
                  <a:pt x="113857" y="128577"/>
                </a:cubicBezTo>
                <a:lnTo>
                  <a:pt x="118572" y="142979"/>
                </a:lnTo>
                <a:lnTo>
                  <a:pt x="119058" y="142979"/>
                </a:lnTo>
                <a:cubicBezTo>
                  <a:pt x="132209" y="142988"/>
                  <a:pt x="142862" y="153657"/>
                  <a:pt x="142853" y="166808"/>
                </a:cubicBezTo>
                <a:cubicBezTo>
                  <a:pt x="142843" y="179960"/>
                  <a:pt x="132174" y="190613"/>
                  <a:pt x="119023" y="190604"/>
                </a:cubicBezTo>
                <a:cubicBezTo>
                  <a:pt x="105872" y="190594"/>
                  <a:pt x="95218" y="179925"/>
                  <a:pt x="95228" y="166774"/>
                </a:cubicBezTo>
                <a:cubicBezTo>
                  <a:pt x="95234" y="159161"/>
                  <a:pt x="98879" y="152009"/>
                  <a:pt x="105037" y="147532"/>
                </a:cubicBezTo>
                <a:lnTo>
                  <a:pt x="100303" y="133092"/>
                </a:lnTo>
                <a:cubicBezTo>
                  <a:pt x="86513" y="134953"/>
                  <a:pt x="72808" y="129138"/>
                  <a:pt x="64565" y="117928"/>
                </a:cubicBezTo>
                <a:lnTo>
                  <a:pt x="47477" y="125996"/>
                </a:lnTo>
                <a:cubicBezTo>
                  <a:pt x="48951" y="139064"/>
                  <a:pt x="39552" y="150853"/>
                  <a:pt x="26483" y="152327"/>
                </a:cubicBezTo>
                <a:cubicBezTo>
                  <a:pt x="13415" y="153801"/>
                  <a:pt x="1626" y="144402"/>
                  <a:pt x="152" y="131333"/>
                </a:cubicBezTo>
                <a:cubicBezTo>
                  <a:pt x="-1322" y="118264"/>
                  <a:pt x="8078" y="106476"/>
                  <a:pt x="21146" y="105002"/>
                </a:cubicBezTo>
                <a:cubicBezTo>
                  <a:pt x="28876" y="104130"/>
                  <a:pt x="36545" y="107089"/>
                  <a:pt x="41686" y="112927"/>
                </a:cubicBezTo>
                <a:lnTo>
                  <a:pt x="58393" y="105041"/>
                </a:lnTo>
                <a:cubicBezTo>
                  <a:pt x="55276" y="93173"/>
                  <a:pt x="58055" y="80532"/>
                  <a:pt x="65860" y="71065"/>
                </a:cubicBezTo>
                <a:lnTo>
                  <a:pt x="56421" y="60302"/>
                </a:lnTo>
                <a:cubicBezTo>
                  <a:pt x="44201" y="65162"/>
                  <a:pt x="30354" y="59195"/>
                  <a:pt x="25494" y="46975"/>
                </a:cubicBezTo>
                <a:cubicBezTo>
                  <a:pt x="20634" y="34755"/>
                  <a:pt x="26601" y="20908"/>
                  <a:pt x="38821" y="16048"/>
                </a:cubicBezTo>
                <a:cubicBezTo>
                  <a:pt x="51041" y="11188"/>
                  <a:pt x="64887" y="17155"/>
                  <a:pt x="69748" y="29375"/>
                </a:cubicBezTo>
                <a:cubicBezTo>
                  <a:pt x="72622" y="36602"/>
                  <a:pt x="71786" y="44777"/>
                  <a:pt x="67508" y="51272"/>
                </a:cubicBezTo>
                <a:lnTo>
                  <a:pt x="76862" y="61940"/>
                </a:lnTo>
                <a:cubicBezTo>
                  <a:pt x="82491" y="58836"/>
                  <a:pt x="88817" y="57214"/>
                  <a:pt x="95245" y="57225"/>
                </a:cubicBezTo>
                <a:cubicBezTo>
                  <a:pt x="100055" y="57225"/>
                  <a:pt x="104665" y="58120"/>
                  <a:pt x="108904" y="59749"/>
                </a:cubicBezTo>
                <a:lnTo>
                  <a:pt x="120762" y="40128"/>
                </a:lnTo>
                <a:cubicBezTo>
                  <a:pt x="111752" y="30548"/>
                  <a:pt x="112213" y="15478"/>
                  <a:pt x="121792" y="6468"/>
                </a:cubicBezTo>
                <a:cubicBezTo>
                  <a:pt x="131371" y="-2543"/>
                  <a:pt x="146442" y="-2082"/>
                  <a:pt x="155453" y="7497"/>
                </a:cubicBezTo>
                <a:cubicBezTo>
                  <a:pt x="159606" y="11914"/>
                  <a:pt x="161920" y="17748"/>
                  <a:pt x="161920" y="23811"/>
                </a:cubicBezTo>
                <a:close/>
                <a:moveTo>
                  <a:pt x="147633" y="23802"/>
                </a:moveTo>
                <a:cubicBezTo>
                  <a:pt x="147633" y="18541"/>
                  <a:pt x="143368" y="14277"/>
                  <a:pt x="138108" y="14277"/>
                </a:cubicBezTo>
                <a:cubicBezTo>
                  <a:pt x="132847" y="14277"/>
                  <a:pt x="128583" y="18541"/>
                  <a:pt x="128583" y="23802"/>
                </a:cubicBezTo>
                <a:cubicBezTo>
                  <a:pt x="128583" y="29062"/>
                  <a:pt x="132847" y="33327"/>
                  <a:pt x="138108" y="33327"/>
                </a:cubicBezTo>
                <a:cubicBezTo>
                  <a:pt x="143368" y="33327"/>
                  <a:pt x="147633" y="29062"/>
                  <a:pt x="147633" y="23802"/>
                </a:cubicBezTo>
                <a:close/>
                <a:moveTo>
                  <a:pt x="47620" y="47700"/>
                </a:moveTo>
                <a:cubicBezTo>
                  <a:pt x="52880" y="47700"/>
                  <a:pt x="57145" y="43436"/>
                  <a:pt x="57145" y="38175"/>
                </a:cubicBezTo>
                <a:cubicBezTo>
                  <a:pt x="57145" y="32915"/>
                  <a:pt x="52880" y="28650"/>
                  <a:pt x="47620" y="28650"/>
                </a:cubicBezTo>
                <a:cubicBezTo>
                  <a:pt x="42360" y="28650"/>
                  <a:pt x="38095" y="32915"/>
                  <a:pt x="38095" y="38175"/>
                </a:cubicBezTo>
                <a:cubicBezTo>
                  <a:pt x="38095" y="43436"/>
                  <a:pt x="42360" y="47700"/>
                  <a:pt x="47620" y="47700"/>
                </a:cubicBezTo>
                <a:close/>
                <a:moveTo>
                  <a:pt x="95245" y="119138"/>
                </a:moveTo>
                <a:cubicBezTo>
                  <a:pt x="108396" y="119138"/>
                  <a:pt x="119058" y="108476"/>
                  <a:pt x="119058" y="95325"/>
                </a:cubicBezTo>
                <a:cubicBezTo>
                  <a:pt x="119058" y="82174"/>
                  <a:pt x="108396" y="71513"/>
                  <a:pt x="95245" y="71513"/>
                </a:cubicBezTo>
                <a:cubicBezTo>
                  <a:pt x="82094" y="71513"/>
                  <a:pt x="71433" y="82174"/>
                  <a:pt x="71433" y="95325"/>
                </a:cubicBezTo>
                <a:cubicBezTo>
                  <a:pt x="71433" y="108476"/>
                  <a:pt x="82094" y="119138"/>
                  <a:pt x="95245" y="119138"/>
                </a:cubicBezTo>
                <a:close/>
                <a:moveTo>
                  <a:pt x="33333" y="128663"/>
                </a:moveTo>
                <a:cubicBezTo>
                  <a:pt x="33333" y="123402"/>
                  <a:pt x="29068" y="119138"/>
                  <a:pt x="23808" y="119138"/>
                </a:cubicBezTo>
                <a:cubicBezTo>
                  <a:pt x="18547" y="119138"/>
                  <a:pt x="14283" y="123402"/>
                  <a:pt x="14283" y="128663"/>
                </a:cubicBezTo>
                <a:cubicBezTo>
                  <a:pt x="14283" y="133923"/>
                  <a:pt x="18547" y="138188"/>
                  <a:pt x="23808" y="138188"/>
                </a:cubicBezTo>
                <a:cubicBezTo>
                  <a:pt x="29068" y="138188"/>
                  <a:pt x="33333" y="133923"/>
                  <a:pt x="33333" y="128663"/>
                </a:cubicBezTo>
                <a:close/>
                <a:moveTo>
                  <a:pt x="128583" y="166782"/>
                </a:moveTo>
                <a:cubicBezTo>
                  <a:pt x="128583" y="161521"/>
                  <a:pt x="124318" y="157257"/>
                  <a:pt x="119058" y="157257"/>
                </a:cubicBezTo>
                <a:cubicBezTo>
                  <a:pt x="113797" y="157257"/>
                  <a:pt x="109533" y="161521"/>
                  <a:pt x="109533" y="166782"/>
                </a:cubicBezTo>
                <a:cubicBezTo>
                  <a:pt x="109533" y="172042"/>
                  <a:pt x="113797" y="176307"/>
                  <a:pt x="119058" y="176307"/>
                </a:cubicBezTo>
                <a:cubicBezTo>
                  <a:pt x="124318" y="176307"/>
                  <a:pt x="128583" y="172042"/>
                  <a:pt x="128583" y="166782"/>
                </a:cubicBezTo>
                <a:close/>
                <a:moveTo>
                  <a:pt x="166683" y="119138"/>
                </a:moveTo>
                <a:cubicBezTo>
                  <a:pt x="171943" y="119138"/>
                  <a:pt x="176208" y="114873"/>
                  <a:pt x="176208" y="109613"/>
                </a:cubicBezTo>
                <a:cubicBezTo>
                  <a:pt x="176208" y="104352"/>
                  <a:pt x="171943" y="100088"/>
                  <a:pt x="166683" y="100088"/>
                </a:cubicBezTo>
                <a:cubicBezTo>
                  <a:pt x="161422" y="100088"/>
                  <a:pt x="157158" y="104352"/>
                  <a:pt x="157158" y="109613"/>
                </a:cubicBezTo>
                <a:cubicBezTo>
                  <a:pt x="157158" y="114873"/>
                  <a:pt x="161422" y="119138"/>
                  <a:pt x="166683" y="11913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39" name="Rounded Rectangle 4" descr="Emphasis on">
            <a:extLst>
              <a:ext uri="{FF2B5EF4-FFF2-40B4-BE49-F238E27FC236}">
                <a16:creationId xmlns:a16="http://schemas.microsoft.com/office/drawing/2014/main" id="{E2431FE5-31E6-0181-D02E-52A4242278B5}"/>
              </a:ext>
            </a:extLst>
          </p:cNvPr>
          <p:cNvSpPr>
            <a:spLocks/>
          </p:cNvSpPr>
          <p:nvPr/>
        </p:nvSpPr>
        <p:spPr bwMode="auto">
          <a:xfrm>
            <a:off x="6442093" y="5088747"/>
            <a:ext cx="5246651" cy="1029060"/>
          </a:xfrm>
          <a:prstGeom prst="roundRect">
            <a:avLst>
              <a:gd name="adj" fmla="val 10260"/>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a:solidFill>
                <a:srgbClr val="FFFFFF"/>
              </a:solidFill>
              <a:latin typeface="Segoe UI Semibold"/>
              <a:ea typeface="Calibri" panose="020F0502020204030204" pitchFamily="34" charset="0"/>
              <a:cs typeface="Arial"/>
            </a:endParaRPr>
          </a:p>
        </p:txBody>
      </p:sp>
      <p:sp>
        <p:nvSpPr>
          <p:cNvPr id="140" name="Text Placeholder 7">
            <a:extLst>
              <a:ext uri="{FF2B5EF4-FFF2-40B4-BE49-F238E27FC236}">
                <a16:creationId xmlns:a16="http://schemas.microsoft.com/office/drawing/2014/main" id="{5B1D0F57-B40E-9BBE-D264-E9AF7E1D7E0D}"/>
              </a:ext>
              <a:ext uri="{C183D7F6-B498-43B3-948B-1728B52AA6E4}">
                <adec:decorative xmlns:adec="http://schemas.microsoft.com/office/drawing/2017/decorative" val="0"/>
              </a:ext>
            </a:extLst>
          </p:cNvPr>
          <p:cNvSpPr txBox="1">
            <a:spLocks/>
          </p:cNvSpPr>
          <p:nvPr/>
        </p:nvSpPr>
        <p:spPr>
          <a:xfrm>
            <a:off x="6530975" y="5168542"/>
            <a:ext cx="5068888" cy="869469"/>
          </a:xfrm>
          <a:prstGeom prst="rect">
            <a:avLst/>
          </a:prstGeom>
        </p:spPr>
        <p:txBody>
          <a:bodyPr wrap="square" lIns="0" tIns="0" rIns="0" bIns="0">
            <a:spAutoFit/>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2021</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Generative AI</a:t>
            </a:r>
          </a:p>
          <a:p>
            <a:pPr marL="0" marR="0" lvl="1"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chemeClr val="tx1"/>
                </a:solidFill>
                <a:effectLst/>
                <a:uLnTx/>
                <a:uFillTx/>
                <a:ea typeface="+mn-ea"/>
                <a:cs typeface="+mn-cs"/>
              </a:rPr>
              <a:t>create new written, visual, and auditory content when given prompts or existing data.</a:t>
            </a:r>
          </a:p>
        </p:txBody>
      </p:sp>
    </p:spTree>
    <p:custDataLst>
      <p:tags r:id="rId1"/>
    </p:custDataLst>
    <p:extLst>
      <p:ext uri="{BB962C8B-B14F-4D97-AF65-F5344CB8AC3E}">
        <p14:creationId xmlns:p14="http://schemas.microsoft.com/office/powerpoint/2010/main" val="232330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750" fill="hold"/>
                                        <p:tgtEl>
                                          <p:spTgt spid="20"/>
                                        </p:tgtEl>
                                        <p:attrNameLst>
                                          <p:attrName>ppt_x</p:attrName>
                                          <p:attrName>ppt_y</p:attrName>
                                        </p:attrNameLst>
                                      </p:cBhvr>
                                      <p:rCtr x="859" y="0"/>
                                    </p:animMotion>
                                  </p:childTnLst>
                                </p:cTn>
                              </p:par>
                              <p:par>
                                <p:cTn id="10" presetID="53" presetClass="entr" presetSubtype="16" fill="hold" grpId="0" nodeType="withEffect">
                                  <p:stCondLst>
                                    <p:cond delay="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par>
                                <p:cTn id="15" presetID="22" presetClass="entr" presetSubtype="1" fill="hold" nodeType="withEffect">
                                  <p:stCondLst>
                                    <p:cond delay="250"/>
                                  </p:stCondLst>
                                  <p:childTnLst>
                                    <p:set>
                                      <p:cBhvr>
                                        <p:cTn id="16" dur="1" fill="hold">
                                          <p:stCondLst>
                                            <p:cond delay="0"/>
                                          </p:stCondLst>
                                        </p:cTn>
                                        <p:tgtEl>
                                          <p:spTgt spid="56"/>
                                        </p:tgtEl>
                                        <p:attrNameLst>
                                          <p:attrName>style.visibility</p:attrName>
                                        </p:attrNameLst>
                                      </p:cBhvr>
                                      <p:to>
                                        <p:strVal val="visible"/>
                                      </p:to>
                                    </p:set>
                                    <p:animEffect transition="in" filter="wipe(up)">
                                      <p:cBhvr>
                                        <p:cTn id="17" dur="500"/>
                                        <p:tgtEl>
                                          <p:spTgt spid="56"/>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750" fill="hold"/>
                                        <p:tgtEl>
                                          <p:spTgt spid="46"/>
                                        </p:tgtEl>
                                        <p:attrNameLst>
                                          <p:attrName>ppt_x</p:attrName>
                                          <p:attrName>ppt_y</p:attrName>
                                        </p:attrNameLst>
                                      </p:cBhvr>
                                      <p:rCtr x="859" y="0"/>
                                    </p:animMotion>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par>
                                <p:cTn id="27" presetID="42" presetClass="path" presetSubtype="0" decel="100000" fill="hold" grpId="1" nodeType="withEffect">
                                  <p:stCondLst>
                                    <p:cond delay="0"/>
                                  </p:stCondLst>
                                  <p:childTnLst>
                                    <p:animMotion origin="layout" path="M -0.01719 -0.00023 L -1.25E-6 1.85185E-6 " pathEditMode="relative" rAng="0" ptsTypes="AA">
                                      <p:cBhvr>
                                        <p:cTn id="28" dur="750" fill="hold"/>
                                        <p:tgtEl>
                                          <p:spTgt spid="113"/>
                                        </p:tgtEl>
                                        <p:attrNameLst>
                                          <p:attrName>ppt_x</p:attrName>
                                          <p:attrName>ppt_y</p:attrName>
                                        </p:attrNameLst>
                                      </p:cBhvr>
                                      <p:rCtr x="859" y="0"/>
                                    </p:animMotion>
                                  </p:childTnLst>
                                </p:cTn>
                              </p:par>
                              <p:par>
                                <p:cTn id="29" presetID="53" presetClass="entr" presetSubtype="16" fill="hold" grpId="0" nodeType="withEffect">
                                  <p:stCondLst>
                                    <p:cond delay="0"/>
                                  </p:stCondLst>
                                  <p:childTnLst>
                                    <p:set>
                                      <p:cBhvr>
                                        <p:cTn id="30" dur="1" fill="hold">
                                          <p:stCondLst>
                                            <p:cond delay="0"/>
                                          </p:stCondLst>
                                        </p:cTn>
                                        <p:tgtEl>
                                          <p:spTgt spid="125"/>
                                        </p:tgtEl>
                                        <p:attrNameLst>
                                          <p:attrName>style.visibility</p:attrName>
                                        </p:attrNameLst>
                                      </p:cBhvr>
                                      <p:to>
                                        <p:strVal val="visible"/>
                                      </p:to>
                                    </p:set>
                                    <p:anim calcmode="lin" valueType="num">
                                      <p:cBhvr>
                                        <p:cTn id="31" dur="500" fill="hold"/>
                                        <p:tgtEl>
                                          <p:spTgt spid="125"/>
                                        </p:tgtEl>
                                        <p:attrNameLst>
                                          <p:attrName>ppt_w</p:attrName>
                                        </p:attrNameLst>
                                      </p:cBhvr>
                                      <p:tavLst>
                                        <p:tav tm="0">
                                          <p:val>
                                            <p:fltVal val="0"/>
                                          </p:val>
                                        </p:tav>
                                        <p:tav tm="100000">
                                          <p:val>
                                            <p:strVal val="#ppt_w"/>
                                          </p:val>
                                        </p:tav>
                                      </p:tavLst>
                                    </p:anim>
                                    <p:anim calcmode="lin" valueType="num">
                                      <p:cBhvr>
                                        <p:cTn id="32" dur="500" fill="hold"/>
                                        <p:tgtEl>
                                          <p:spTgt spid="125"/>
                                        </p:tgtEl>
                                        <p:attrNameLst>
                                          <p:attrName>ppt_h</p:attrName>
                                        </p:attrNameLst>
                                      </p:cBhvr>
                                      <p:tavLst>
                                        <p:tav tm="0">
                                          <p:val>
                                            <p:fltVal val="0"/>
                                          </p:val>
                                        </p:tav>
                                        <p:tav tm="100000">
                                          <p:val>
                                            <p:strVal val="#ppt_h"/>
                                          </p:val>
                                        </p:tav>
                                      </p:tavLst>
                                    </p:anim>
                                    <p:animEffect transition="in" filter="fade">
                                      <p:cBhvr>
                                        <p:cTn id="33" dur="500"/>
                                        <p:tgtEl>
                                          <p:spTgt spid="125"/>
                                        </p:tgtEl>
                                      </p:cBhvr>
                                    </p:animEffect>
                                  </p:childTnLst>
                                </p:cTn>
                              </p:par>
                              <p:par>
                                <p:cTn id="34" presetID="22" presetClass="entr" presetSubtype="1" fill="hold" nodeType="withEffect">
                                  <p:stCondLst>
                                    <p:cond delay="250"/>
                                  </p:stCondLst>
                                  <p:childTnLst>
                                    <p:set>
                                      <p:cBhvr>
                                        <p:cTn id="35" dur="1" fill="hold">
                                          <p:stCondLst>
                                            <p:cond delay="0"/>
                                          </p:stCondLst>
                                        </p:cTn>
                                        <p:tgtEl>
                                          <p:spTgt spid="120"/>
                                        </p:tgtEl>
                                        <p:attrNameLst>
                                          <p:attrName>style.visibility</p:attrName>
                                        </p:attrNameLst>
                                      </p:cBhvr>
                                      <p:to>
                                        <p:strVal val="visible"/>
                                      </p:to>
                                    </p:set>
                                    <p:animEffect transition="in" filter="wipe(up)">
                                      <p:cBhvr>
                                        <p:cTn id="36" dur="500"/>
                                        <p:tgtEl>
                                          <p:spTgt spid="120"/>
                                        </p:tgtEl>
                                      </p:cBhvr>
                                    </p:animEffect>
                                  </p:childTnLst>
                                </p:cTn>
                              </p:par>
                              <p:par>
                                <p:cTn id="37" presetID="10" presetClass="entr" presetSubtype="0" fill="hold" nodeType="withEffect">
                                  <p:stCondLst>
                                    <p:cond delay="5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42" presetClass="path" presetSubtype="0" decel="100000" fill="hold" nodeType="withEffect">
                                  <p:stCondLst>
                                    <p:cond delay="500"/>
                                  </p:stCondLst>
                                  <p:childTnLst>
                                    <p:animMotion origin="layout" path="M -0.01719 -0.00023 L -1.25E-6 1.85185E-6 " pathEditMode="relative" rAng="0" ptsTypes="AA">
                                      <p:cBhvr>
                                        <p:cTn id="41" dur="750" fill="hold"/>
                                        <p:tgtEl>
                                          <p:spTgt spid="121"/>
                                        </p:tgtEl>
                                        <p:attrNameLst>
                                          <p:attrName>ppt_x</p:attrName>
                                          <p:attrName>ppt_y</p:attrName>
                                        </p:attrNameLst>
                                      </p:cBhvr>
                                      <p:rCtr x="859" y="0"/>
                                    </p:animMotion>
                                  </p:childTnLst>
                                </p:cTn>
                              </p:par>
                              <p:par>
                                <p:cTn id="42" presetID="10" presetClass="entr" presetSubtype="0" fill="hold" grpId="0" nodeType="withEffect">
                                  <p:stCondLst>
                                    <p:cond delay="50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500"/>
                                        <p:tgtEl>
                                          <p:spTgt spid="116"/>
                                        </p:tgtEl>
                                      </p:cBhvr>
                                    </p:animEffect>
                                  </p:childTnLst>
                                </p:cTn>
                              </p:par>
                              <p:par>
                                <p:cTn id="45" presetID="42" presetClass="path" presetSubtype="0" decel="100000" fill="hold" grpId="1" nodeType="withEffect">
                                  <p:stCondLst>
                                    <p:cond delay="500"/>
                                  </p:stCondLst>
                                  <p:childTnLst>
                                    <p:animMotion origin="layout" path="M -0.01719 -0.00023 L -1.25E-6 1.85185E-6 " pathEditMode="relative" rAng="0" ptsTypes="AA">
                                      <p:cBhvr>
                                        <p:cTn id="46" dur="750" fill="hold"/>
                                        <p:tgtEl>
                                          <p:spTgt spid="116"/>
                                        </p:tgtEl>
                                        <p:attrNameLst>
                                          <p:attrName>ppt_x</p:attrName>
                                          <p:attrName>ppt_y</p:attrName>
                                        </p:attrNameLst>
                                      </p:cBhvr>
                                      <p:rCtr x="859" y="0"/>
                                    </p:animMotion>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28"/>
                                        </p:tgtEl>
                                        <p:attrNameLst>
                                          <p:attrName>style.visibility</p:attrName>
                                        </p:attrNameLst>
                                      </p:cBhvr>
                                      <p:to>
                                        <p:strVal val="visible"/>
                                      </p:to>
                                    </p:set>
                                    <p:animEffect transition="in" filter="fade">
                                      <p:cBhvr>
                                        <p:cTn id="50" dur="500"/>
                                        <p:tgtEl>
                                          <p:spTgt spid="128"/>
                                        </p:tgtEl>
                                      </p:cBhvr>
                                    </p:animEffect>
                                  </p:childTnLst>
                                </p:cTn>
                              </p:par>
                              <p:par>
                                <p:cTn id="51" presetID="42" presetClass="path" presetSubtype="0" decel="100000" fill="hold" grpId="1" nodeType="withEffect">
                                  <p:stCondLst>
                                    <p:cond delay="0"/>
                                  </p:stCondLst>
                                  <p:childTnLst>
                                    <p:animMotion origin="layout" path="M -0.01719 -0.00023 L -1.25E-6 1.85185E-6 " pathEditMode="relative" rAng="0" ptsTypes="AA">
                                      <p:cBhvr>
                                        <p:cTn id="52" dur="750" fill="hold"/>
                                        <p:tgtEl>
                                          <p:spTgt spid="128"/>
                                        </p:tgtEl>
                                        <p:attrNameLst>
                                          <p:attrName>ppt_x</p:attrName>
                                          <p:attrName>ppt_y</p:attrName>
                                        </p:attrNameLst>
                                      </p:cBhvr>
                                      <p:rCtr x="859" y="0"/>
                                    </p:animMotion>
                                  </p:childTnLst>
                                </p:cTn>
                              </p:par>
                              <p:par>
                                <p:cTn id="53" presetID="53" presetClass="entr" presetSubtype="16" fill="hold" grpId="0" nodeType="withEffect">
                                  <p:stCondLst>
                                    <p:cond delay="250"/>
                                  </p:stCondLst>
                                  <p:childTnLst>
                                    <p:set>
                                      <p:cBhvr>
                                        <p:cTn id="54" dur="1" fill="hold">
                                          <p:stCondLst>
                                            <p:cond delay="0"/>
                                          </p:stCondLst>
                                        </p:cTn>
                                        <p:tgtEl>
                                          <p:spTgt spid="136"/>
                                        </p:tgtEl>
                                        <p:attrNameLst>
                                          <p:attrName>style.visibility</p:attrName>
                                        </p:attrNameLst>
                                      </p:cBhvr>
                                      <p:to>
                                        <p:strVal val="visible"/>
                                      </p:to>
                                    </p:set>
                                    <p:anim calcmode="lin" valueType="num">
                                      <p:cBhvr>
                                        <p:cTn id="55" dur="500" fill="hold"/>
                                        <p:tgtEl>
                                          <p:spTgt spid="136"/>
                                        </p:tgtEl>
                                        <p:attrNameLst>
                                          <p:attrName>ppt_w</p:attrName>
                                        </p:attrNameLst>
                                      </p:cBhvr>
                                      <p:tavLst>
                                        <p:tav tm="0">
                                          <p:val>
                                            <p:fltVal val="0"/>
                                          </p:val>
                                        </p:tav>
                                        <p:tav tm="100000">
                                          <p:val>
                                            <p:strVal val="#ppt_w"/>
                                          </p:val>
                                        </p:tav>
                                      </p:tavLst>
                                    </p:anim>
                                    <p:anim calcmode="lin" valueType="num">
                                      <p:cBhvr>
                                        <p:cTn id="56" dur="500" fill="hold"/>
                                        <p:tgtEl>
                                          <p:spTgt spid="136"/>
                                        </p:tgtEl>
                                        <p:attrNameLst>
                                          <p:attrName>ppt_h</p:attrName>
                                        </p:attrNameLst>
                                      </p:cBhvr>
                                      <p:tavLst>
                                        <p:tav tm="0">
                                          <p:val>
                                            <p:fltVal val="0"/>
                                          </p:val>
                                        </p:tav>
                                        <p:tav tm="100000">
                                          <p:val>
                                            <p:strVal val="#ppt_h"/>
                                          </p:val>
                                        </p:tav>
                                      </p:tavLst>
                                    </p:anim>
                                    <p:animEffect transition="in" filter="fade">
                                      <p:cBhvr>
                                        <p:cTn id="57" dur="500"/>
                                        <p:tgtEl>
                                          <p:spTgt spid="136"/>
                                        </p:tgtEl>
                                      </p:cBhvr>
                                    </p:animEffect>
                                  </p:childTnLst>
                                </p:cTn>
                              </p:par>
                              <p:par>
                                <p:cTn id="58" presetID="22" presetClass="entr" presetSubtype="1" fill="hold" nodeType="withEffect">
                                  <p:stCondLst>
                                    <p:cond delay="500"/>
                                  </p:stCondLst>
                                  <p:childTnLst>
                                    <p:set>
                                      <p:cBhvr>
                                        <p:cTn id="59" dur="1" fill="hold">
                                          <p:stCondLst>
                                            <p:cond delay="0"/>
                                          </p:stCondLst>
                                        </p:cTn>
                                        <p:tgtEl>
                                          <p:spTgt spid="134"/>
                                        </p:tgtEl>
                                        <p:attrNameLst>
                                          <p:attrName>style.visibility</p:attrName>
                                        </p:attrNameLst>
                                      </p:cBhvr>
                                      <p:to>
                                        <p:strVal val="visible"/>
                                      </p:to>
                                    </p:set>
                                    <p:animEffect transition="in" filter="wipe(up)">
                                      <p:cBhvr>
                                        <p:cTn id="60" dur="500"/>
                                        <p:tgtEl>
                                          <p:spTgt spid="134"/>
                                        </p:tgtEl>
                                      </p:cBhvr>
                                    </p:animEffect>
                                  </p:childTnLst>
                                </p:cTn>
                              </p:par>
                              <p:par>
                                <p:cTn id="61" presetID="10" presetClass="entr" presetSubtype="0" fill="hold" nodeType="withEffect">
                                  <p:stCondLst>
                                    <p:cond delay="750"/>
                                  </p:stCondLst>
                                  <p:childTnLst>
                                    <p:set>
                                      <p:cBhvr>
                                        <p:cTn id="62" dur="1" fill="hold">
                                          <p:stCondLst>
                                            <p:cond delay="0"/>
                                          </p:stCondLst>
                                        </p:cTn>
                                        <p:tgtEl>
                                          <p:spTgt spid="133"/>
                                        </p:tgtEl>
                                        <p:attrNameLst>
                                          <p:attrName>style.visibility</p:attrName>
                                        </p:attrNameLst>
                                      </p:cBhvr>
                                      <p:to>
                                        <p:strVal val="visible"/>
                                      </p:to>
                                    </p:set>
                                    <p:animEffect transition="in" filter="fade">
                                      <p:cBhvr>
                                        <p:cTn id="63" dur="500"/>
                                        <p:tgtEl>
                                          <p:spTgt spid="133"/>
                                        </p:tgtEl>
                                      </p:cBhvr>
                                    </p:animEffect>
                                  </p:childTnLst>
                                </p:cTn>
                              </p:par>
                              <p:par>
                                <p:cTn id="64" presetID="42" presetClass="path" presetSubtype="0" decel="100000" fill="hold" nodeType="withEffect">
                                  <p:stCondLst>
                                    <p:cond delay="750"/>
                                  </p:stCondLst>
                                  <p:childTnLst>
                                    <p:animMotion origin="layout" path="M -0.01719 -0.00023 L -1.25E-6 1.85185E-6 " pathEditMode="relative" rAng="0" ptsTypes="AA">
                                      <p:cBhvr>
                                        <p:cTn id="65" dur="750" fill="hold"/>
                                        <p:tgtEl>
                                          <p:spTgt spid="133"/>
                                        </p:tgtEl>
                                        <p:attrNameLst>
                                          <p:attrName>ppt_x</p:attrName>
                                          <p:attrName>ppt_y</p:attrName>
                                        </p:attrNameLst>
                                      </p:cBhvr>
                                      <p:rCtr x="859" y="0"/>
                                    </p:animMotion>
                                  </p:childTnLst>
                                </p:cTn>
                              </p:par>
                              <p:par>
                                <p:cTn id="66" presetID="10" presetClass="entr" presetSubtype="0" fill="hold" grpId="0" nodeType="withEffect">
                                  <p:stCondLst>
                                    <p:cond delay="750"/>
                                  </p:stCondLst>
                                  <p:childTnLst>
                                    <p:set>
                                      <p:cBhvr>
                                        <p:cTn id="67" dur="1" fill="hold">
                                          <p:stCondLst>
                                            <p:cond delay="0"/>
                                          </p:stCondLst>
                                        </p:cTn>
                                        <p:tgtEl>
                                          <p:spTgt spid="130"/>
                                        </p:tgtEl>
                                        <p:attrNameLst>
                                          <p:attrName>style.visibility</p:attrName>
                                        </p:attrNameLst>
                                      </p:cBhvr>
                                      <p:to>
                                        <p:strVal val="visible"/>
                                      </p:to>
                                    </p:set>
                                    <p:animEffect transition="in" filter="fade">
                                      <p:cBhvr>
                                        <p:cTn id="68" dur="500"/>
                                        <p:tgtEl>
                                          <p:spTgt spid="130"/>
                                        </p:tgtEl>
                                      </p:cBhvr>
                                    </p:animEffect>
                                  </p:childTnLst>
                                </p:cTn>
                              </p:par>
                              <p:par>
                                <p:cTn id="69" presetID="42" presetClass="path" presetSubtype="0" decel="100000" fill="hold" grpId="1" nodeType="withEffect">
                                  <p:stCondLst>
                                    <p:cond delay="750"/>
                                  </p:stCondLst>
                                  <p:childTnLst>
                                    <p:animMotion origin="layout" path="M -0.01719 -0.00023 L -1.25E-6 1.85185E-6 " pathEditMode="relative" rAng="0" ptsTypes="AA">
                                      <p:cBhvr>
                                        <p:cTn id="70" dur="750" fill="hold"/>
                                        <p:tgtEl>
                                          <p:spTgt spid="130"/>
                                        </p:tgtEl>
                                        <p:attrNameLst>
                                          <p:attrName>ppt_x</p:attrName>
                                          <p:attrName>ppt_y</p:attrName>
                                        </p:attrNameLst>
                                      </p:cBhvr>
                                      <p:rCtr x="859" y="0"/>
                                    </p:animMotion>
                                  </p:child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138"/>
                                        </p:tgtEl>
                                        <p:attrNameLst>
                                          <p:attrName>style.visibility</p:attrName>
                                        </p:attrNameLst>
                                      </p:cBhvr>
                                      <p:to>
                                        <p:strVal val="visible"/>
                                      </p:to>
                                    </p:set>
                                    <p:animEffect transition="in" filter="fade">
                                      <p:cBhvr>
                                        <p:cTn id="74" dur="500"/>
                                        <p:tgtEl>
                                          <p:spTgt spid="138"/>
                                        </p:tgtEl>
                                      </p:cBhvr>
                                    </p:animEffect>
                                  </p:childTnLst>
                                </p:cTn>
                              </p:par>
                              <p:par>
                                <p:cTn id="75" presetID="42" presetClass="path" presetSubtype="0" decel="100000" fill="hold" grpId="1" nodeType="withEffect">
                                  <p:stCondLst>
                                    <p:cond delay="0"/>
                                  </p:stCondLst>
                                  <p:childTnLst>
                                    <p:animMotion origin="layout" path="M -0.01719 -0.00023 L -1.25E-6 1.85185E-6 " pathEditMode="relative" rAng="0" ptsTypes="AA">
                                      <p:cBhvr>
                                        <p:cTn id="76" dur="750" fill="hold"/>
                                        <p:tgtEl>
                                          <p:spTgt spid="138"/>
                                        </p:tgtEl>
                                        <p:attrNameLst>
                                          <p:attrName>ppt_x</p:attrName>
                                          <p:attrName>ppt_y</p:attrName>
                                        </p:attrNameLst>
                                      </p:cBhvr>
                                      <p:rCtr x="859" y="0"/>
                                    </p:animMotion>
                                  </p:childTnLst>
                                </p:cTn>
                              </p:par>
                              <p:par>
                                <p:cTn id="77" presetID="53" presetClass="entr" presetSubtype="16" fill="hold" grpId="0" nodeType="withEffect">
                                  <p:stCondLst>
                                    <p:cond delay="250"/>
                                  </p:stCondLst>
                                  <p:childTnLst>
                                    <p:set>
                                      <p:cBhvr>
                                        <p:cTn id="78" dur="1" fill="hold">
                                          <p:stCondLst>
                                            <p:cond delay="0"/>
                                          </p:stCondLst>
                                        </p:cTn>
                                        <p:tgtEl>
                                          <p:spTgt spid="142"/>
                                        </p:tgtEl>
                                        <p:attrNameLst>
                                          <p:attrName>style.visibility</p:attrName>
                                        </p:attrNameLst>
                                      </p:cBhvr>
                                      <p:to>
                                        <p:strVal val="visible"/>
                                      </p:to>
                                    </p:set>
                                    <p:anim calcmode="lin" valueType="num">
                                      <p:cBhvr>
                                        <p:cTn id="79" dur="500" fill="hold"/>
                                        <p:tgtEl>
                                          <p:spTgt spid="142"/>
                                        </p:tgtEl>
                                        <p:attrNameLst>
                                          <p:attrName>ppt_w</p:attrName>
                                        </p:attrNameLst>
                                      </p:cBhvr>
                                      <p:tavLst>
                                        <p:tav tm="0">
                                          <p:val>
                                            <p:fltVal val="0"/>
                                          </p:val>
                                        </p:tav>
                                        <p:tav tm="100000">
                                          <p:val>
                                            <p:strVal val="#ppt_w"/>
                                          </p:val>
                                        </p:tav>
                                      </p:tavLst>
                                    </p:anim>
                                    <p:anim calcmode="lin" valueType="num">
                                      <p:cBhvr>
                                        <p:cTn id="80" dur="500" fill="hold"/>
                                        <p:tgtEl>
                                          <p:spTgt spid="142"/>
                                        </p:tgtEl>
                                        <p:attrNameLst>
                                          <p:attrName>ppt_h</p:attrName>
                                        </p:attrNameLst>
                                      </p:cBhvr>
                                      <p:tavLst>
                                        <p:tav tm="0">
                                          <p:val>
                                            <p:fltVal val="0"/>
                                          </p:val>
                                        </p:tav>
                                        <p:tav tm="100000">
                                          <p:val>
                                            <p:strVal val="#ppt_h"/>
                                          </p:val>
                                        </p:tav>
                                      </p:tavLst>
                                    </p:anim>
                                    <p:animEffect transition="in" filter="fade">
                                      <p:cBhvr>
                                        <p:cTn id="81" dur="500"/>
                                        <p:tgtEl>
                                          <p:spTgt spid="142"/>
                                        </p:tgtEl>
                                      </p:cBhvr>
                                    </p:animEffect>
                                  </p:childTnLst>
                                </p:cTn>
                              </p:par>
                              <p:par>
                                <p:cTn id="82" presetID="22" presetClass="entr" presetSubtype="1" fill="hold" nodeType="withEffect">
                                  <p:stCondLst>
                                    <p:cond delay="500"/>
                                  </p:stCondLst>
                                  <p:childTnLst>
                                    <p:set>
                                      <p:cBhvr>
                                        <p:cTn id="83" dur="1" fill="hold">
                                          <p:stCondLst>
                                            <p:cond delay="0"/>
                                          </p:stCondLst>
                                        </p:cTn>
                                        <p:tgtEl>
                                          <p:spTgt spid="141"/>
                                        </p:tgtEl>
                                        <p:attrNameLst>
                                          <p:attrName>style.visibility</p:attrName>
                                        </p:attrNameLst>
                                      </p:cBhvr>
                                      <p:to>
                                        <p:strVal val="visible"/>
                                      </p:to>
                                    </p:set>
                                    <p:animEffect transition="in" filter="wipe(up)">
                                      <p:cBhvr>
                                        <p:cTn id="84" dur="500"/>
                                        <p:tgtEl>
                                          <p:spTgt spid="141"/>
                                        </p:tgtEl>
                                      </p:cBhvr>
                                    </p:animEffect>
                                  </p:childTnLst>
                                </p:cTn>
                              </p:par>
                              <p:par>
                                <p:cTn id="85" presetID="10" presetClass="entr" presetSubtype="0" fill="hold" grpId="0" nodeType="withEffect">
                                  <p:stCondLst>
                                    <p:cond delay="750"/>
                                  </p:stCondLst>
                                  <p:childTnLst>
                                    <p:set>
                                      <p:cBhvr>
                                        <p:cTn id="86" dur="1" fill="hold">
                                          <p:stCondLst>
                                            <p:cond delay="0"/>
                                          </p:stCondLst>
                                        </p:cTn>
                                        <p:tgtEl>
                                          <p:spTgt spid="139"/>
                                        </p:tgtEl>
                                        <p:attrNameLst>
                                          <p:attrName>style.visibility</p:attrName>
                                        </p:attrNameLst>
                                      </p:cBhvr>
                                      <p:to>
                                        <p:strVal val="visible"/>
                                      </p:to>
                                    </p:set>
                                    <p:animEffect transition="in" filter="fade">
                                      <p:cBhvr>
                                        <p:cTn id="87" dur="500"/>
                                        <p:tgtEl>
                                          <p:spTgt spid="139"/>
                                        </p:tgtEl>
                                      </p:cBhvr>
                                    </p:animEffect>
                                  </p:childTnLst>
                                </p:cTn>
                              </p:par>
                              <p:par>
                                <p:cTn id="88" presetID="42" presetClass="path" presetSubtype="0" decel="100000" fill="hold" grpId="1" nodeType="withEffect">
                                  <p:stCondLst>
                                    <p:cond delay="750"/>
                                  </p:stCondLst>
                                  <p:childTnLst>
                                    <p:animMotion origin="layout" path="M -0.01719 -0.00023 L -1.25E-6 1.85185E-6 " pathEditMode="relative" rAng="0" ptsTypes="AA">
                                      <p:cBhvr>
                                        <p:cTn id="89" dur="750" fill="hold"/>
                                        <p:tgtEl>
                                          <p:spTgt spid="139"/>
                                        </p:tgtEl>
                                        <p:attrNameLst>
                                          <p:attrName>ppt_x</p:attrName>
                                          <p:attrName>ppt_y</p:attrName>
                                        </p:attrNameLst>
                                      </p:cBhvr>
                                      <p:rCtr x="859" y="0"/>
                                    </p:animMotion>
                                  </p:childTnLst>
                                </p:cTn>
                              </p:par>
                              <p:par>
                                <p:cTn id="90" presetID="10" presetClass="entr" presetSubtype="0" fill="hold" grpId="0" nodeType="withEffect">
                                  <p:stCondLst>
                                    <p:cond delay="750"/>
                                  </p:stCondLst>
                                  <p:childTnLst>
                                    <p:set>
                                      <p:cBhvr>
                                        <p:cTn id="91" dur="1" fill="hold">
                                          <p:stCondLst>
                                            <p:cond delay="0"/>
                                          </p:stCondLst>
                                        </p:cTn>
                                        <p:tgtEl>
                                          <p:spTgt spid="140"/>
                                        </p:tgtEl>
                                        <p:attrNameLst>
                                          <p:attrName>style.visibility</p:attrName>
                                        </p:attrNameLst>
                                      </p:cBhvr>
                                      <p:to>
                                        <p:strVal val="visible"/>
                                      </p:to>
                                    </p:set>
                                    <p:animEffect transition="in" filter="fade">
                                      <p:cBhvr>
                                        <p:cTn id="92" dur="500"/>
                                        <p:tgtEl>
                                          <p:spTgt spid="140"/>
                                        </p:tgtEl>
                                      </p:cBhvr>
                                    </p:animEffect>
                                  </p:childTnLst>
                                </p:cTn>
                              </p:par>
                              <p:par>
                                <p:cTn id="93" presetID="42" presetClass="path" presetSubtype="0" decel="100000" fill="hold" grpId="1" nodeType="withEffect">
                                  <p:stCondLst>
                                    <p:cond delay="750"/>
                                  </p:stCondLst>
                                  <p:childTnLst>
                                    <p:animMotion origin="layout" path="M -0.01719 -0.00023 L -1.25E-6 1.85185E-6 " pathEditMode="relative" rAng="0" ptsTypes="AA">
                                      <p:cBhvr>
                                        <p:cTn id="94" dur="750" fill="hold"/>
                                        <p:tgtEl>
                                          <p:spTgt spid="140"/>
                                        </p:tgtEl>
                                        <p:attrNameLst>
                                          <p:attrName>ppt_x</p:attrName>
                                          <p:attrName>ppt_y</p:attrName>
                                        </p:attrNameLst>
                                      </p:cBhvr>
                                      <p:rCtr x="859" y="0"/>
                                    </p:animMotion>
                                  </p:childTnLst>
                                </p:cTn>
                              </p:par>
                              <p:par>
                                <p:cTn id="95" presetID="22" presetClass="entr" presetSubtype="1" fill="hold" nodeType="withEffect">
                                  <p:stCondLst>
                                    <p:cond delay="750"/>
                                  </p:stCondLst>
                                  <p:childTnLst>
                                    <p:set>
                                      <p:cBhvr>
                                        <p:cTn id="96" dur="1" fill="hold">
                                          <p:stCondLst>
                                            <p:cond delay="0"/>
                                          </p:stCondLst>
                                        </p:cTn>
                                        <p:tgtEl>
                                          <p:spTgt spid="55"/>
                                        </p:tgtEl>
                                        <p:attrNameLst>
                                          <p:attrName>style.visibility</p:attrName>
                                        </p:attrNameLst>
                                      </p:cBhvr>
                                      <p:to>
                                        <p:strVal val="visible"/>
                                      </p:to>
                                    </p:set>
                                    <p:animEffect transition="in" filter="wipe(up)">
                                      <p:cBhvr>
                                        <p:cTn id="9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13" grpId="0" animBg="1"/>
      <p:bldP spid="113" grpId="1" animBg="1"/>
      <p:bldP spid="128" grpId="0" animBg="1"/>
      <p:bldP spid="128" grpId="1" animBg="1"/>
      <p:bldP spid="138" grpId="0" animBg="1"/>
      <p:bldP spid="138" grpId="1" animBg="1"/>
      <p:bldP spid="94" grpId="0" animBg="1"/>
      <p:bldP spid="46" grpId="0"/>
      <p:bldP spid="46" grpId="1"/>
      <p:bldP spid="125" grpId="0" animBg="1"/>
      <p:bldP spid="116" grpId="0"/>
      <p:bldP spid="116" grpId="1"/>
      <p:bldP spid="136" grpId="0" animBg="1"/>
      <p:bldP spid="130" grpId="0"/>
      <p:bldP spid="130" grpId="1"/>
      <p:bldP spid="142" grpId="0" animBg="1"/>
      <p:bldP spid="139" grpId="0" animBg="1"/>
      <p:bldP spid="139" grpId="1" animBg="1"/>
      <p:bldP spid="140" grpId="0"/>
      <p:bldP spid="14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4821C5-4A42-DAF7-343E-B4DB463652BA}"/>
              </a:ext>
              <a:ext uri="{C183D7F6-B498-43B3-948B-1728B52AA6E4}">
                <adec:decorative xmlns:adec="http://schemas.microsoft.com/office/drawing/2017/decorative" val="1"/>
              </a:ext>
            </a:extLst>
          </p:cNvPr>
          <p:cNvSpPr/>
          <p:nvPr/>
        </p:nvSpPr>
        <p:spPr bwMode="auto">
          <a:xfrm rot="16200000">
            <a:off x="5093116" y="-2378943"/>
            <a:ext cx="200577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7B9A244-6A33-4DC1-8906-B86666E0F9D3}"/>
              </a:ext>
            </a:extLst>
          </p:cNvPr>
          <p:cNvSpPr>
            <a:spLocks noGrp="1"/>
          </p:cNvSpPr>
          <p:nvPr>
            <p:ph type="title"/>
          </p:nvPr>
        </p:nvSpPr>
        <p:spPr>
          <a:xfrm>
            <a:off x="588963" y="585788"/>
            <a:ext cx="11310937" cy="553998"/>
          </a:xfrm>
        </p:spPr>
        <p:txBody>
          <a:bodyPr/>
          <a:lstStyle/>
          <a:p>
            <a:r>
              <a:rPr lang="en-US" sz="3600"/>
              <a:t>What is generative AI? </a:t>
            </a:r>
          </a:p>
        </p:txBody>
      </p:sp>
      <p:grpSp>
        <p:nvGrpSpPr>
          <p:cNvPr id="13" name="Group 12">
            <a:extLst>
              <a:ext uri="{FF2B5EF4-FFF2-40B4-BE49-F238E27FC236}">
                <a16:creationId xmlns:a16="http://schemas.microsoft.com/office/drawing/2014/main" id="{0D2B7CB6-B54C-CCBA-036E-87752AB52900}"/>
              </a:ext>
              <a:ext uri="{C183D7F6-B498-43B3-948B-1728B52AA6E4}">
                <adec:decorative xmlns:adec="http://schemas.microsoft.com/office/drawing/2017/decorative" val="1"/>
              </a:ext>
            </a:extLst>
          </p:cNvPr>
          <p:cNvGrpSpPr/>
          <p:nvPr/>
        </p:nvGrpSpPr>
        <p:grpSpPr>
          <a:xfrm>
            <a:off x="587321" y="1991259"/>
            <a:ext cx="3451598" cy="3451598"/>
            <a:chOff x="608467" y="1566636"/>
            <a:chExt cx="3724728" cy="3724728"/>
          </a:xfrm>
        </p:grpSpPr>
        <p:sp>
          <p:nvSpPr>
            <p:cNvPr id="11" name="Oval 10">
              <a:extLst>
                <a:ext uri="{FF2B5EF4-FFF2-40B4-BE49-F238E27FC236}">
                  <a16:creationId xmlns:a16="http://schemas.microsoft.com/office/drawing/2014/main" id="{38CDE4AA-D07B-1929-69D9-0612EDA732E4}"/>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12" name="Oval 11">
              <a:extLst>
                <a:ext uri="{FF2B5EF4-FFF2-40B4-BE49-F238E27FC236}">
                  <a16:creationId xmlns:a16="http://schemas.microsoft.com/office/drawing/2014/main" id="{3BB28639-25F3-0332-8647-8B5D603F4A5E}"/>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2" name="Graphic 21" descr="Graphic of a brain">
            <a:extLst>
              <a:ext uri="{FF2B5EF4-FFF2-40B4-BE49-F238E27FC236}">
                <a16:creationId xmlns:a16="http://schemas.microsoft.com/office/drawing/2014/main" id="{D81C11A3-FAC8-35DB-4336-FE96E1E727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1010" y="2814948"/>
            <a:ext cx="1804220" cy="1804220"/>
          </a:xfrm>
          <a:prstGeom prst="rect">
            <a:avLst/>
          </a:prstGeom>
        </p:spPr>
      </p:pic>
      <p:grpSp>
        <p:nvGrpSpPr>
          <p:cNvPr id="26" name="Group 25">
            <a:extLst>
              <a:ext uri="{FF2B5EF4-FFF2-40B4-BE49-F238E27FC236}">
                <a16:creationId xmlns:a16="http://schemas.microsoft.com/office/drawing/2014/main" id="{FDCE7F69-2819-FEE0-15E5-F02F6FC6080C}"/>
              </a:ext>
              <a:ext uri="{C183D7F6-B498-43B3-948B-1728B52AA6E4}">
                <adec:decorative xmlns:adec="http://schemas.microsoft.com/office/drawing/2017/decorative" val="1"/>
              </a:ext>
            </a:extLst>
          </p:cNvPr>
          <p:cNvGrpSpPr/>
          <p:nvPr/>
        </p:nvGrpSpPr>
        <p:grpSpPr>
          <a:xfrm>
            <a:off x="4368559" y="1991259"/>
            <a:ext cx="3451598" cy="3451598"/>
            <a:chOff x="608467" y="1566636"/>
            <a:chExt cx="3724728" cy="3724728"/>
          </a:xfrm>
        </p:grpSpPr>
        <p:sp>
          <p:nvSpPr>
            <p:cNvPr id="27" name="Oval 26">
              <a:extLst>
                <a:ext uri="{FF2B5EF4-FFF2-40B4-BE49-F238E27FC236}">
                  <a16:creationId xmlns:a16="http://schemas.microsoft.com/office/drawing/2014/main" id="{FFD558BD-DBD2-D76B-9A79-4B7E754081C3}"/>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28" name="Oval 27">
              <a:extLst>
                <a:ext uri="{FF2B5EF4-FFF2-40B4-BE49-F238E27FC236}">
                  <a16:creationId xmlns:a16="http://schemas.microsoft.com/office/drawing/2014/main" id="{2831EFF8-ECFD-D1C8-301B-1D1588761CB6}"/>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33" name="Graphic 32" descr="Graphic of thought cloud with a light bulb">
            <a:extLst>
              <a:ext uri="{FF2B5EF4-FFF2-40B4-BE49-F238E27FC236}">
                <a16:creationId xmlns:a16="http://schemas.microsoft.com/office/drawing/2014/main" id="{E8091B05-1E7B-90FF-3654-310BB5D8E0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1859" y="2844559"/>
            <a:ext cx="1744998" cy="1744998"/>
          </a:xfrm>
          <a:prstGeom prst="rect">
            <a:avLst/>
          </a:prstGeom>
        </p:spPr>
      </p:pic>
      <p:grpSp>
        <p:nvGrpSpPr>
          <p:cNvPr id="34" name="Group 33">
            <a:extLst>
              <a:ext uri="{FF2B5EF4-FFF2-40B4-BE49-F238E27FC236}">
                <a16:creationId xmlns:a16="http://schemas.microsoft.com/office/drawing/2014/main" id="{03B18226-F7FE-9206-8732-C458E9ABF960}"/>
              </a:ext>
              <a:ext uri="{C183D7F6-B498-43B3-948B-1728B52AA6E4}">
                <adec:decorative xmlns:adec="http://schemas.microsoft.com/office/drawing/2017/decorative" val="1"/>
              </a:ext>
            </a:extLst>
          </p:cNvPr>
          <p:cNvGrpSpPr/>
          <p:nvPr/>
        </p:nvGrpSpPr>
        <p:grpSpPr>
          <a:xfrm>
            <a:off x="8153081" y="1991259"/>
            <a:ext cx="3451598" cy="3451598"/>
            <a:chOff x="608467" y="1566636"/>
            <a:chExt cx="3724728" cy="3724728"/>
          </a:xfrm>
        </p:grpSpPr>
        <p:sp>
          <p:nvSpPr>
            <p:cNvPr id="35" name="Oval 34">
              <a:extLst>
                <a:ext uri="{FF2B5EF4-FFF2-40B4-BE49-F238E27FC236}">
                  <a16:creationId xmlns:a16="http://schemas.microsoft.com/office/drawing/2014/main" id="{14232C06-E363-1B0D-DD2D-A9AE1456AC87}"/>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36" name="Oval 35">
              <a:extLst>
                <a:ext uri="{FF2B5EF4-FFF2-40B4-BE49-F238E27FC236}">
                  <a16:creationId xmlns:a16="http://schemas.microsoft.com/office/drawing/2014/main" id="{24291FE2-2D94-8CDC-B3D2-B4C872697C93}"/>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37" name="Graphic 36" descr="Graphic of three bubble chats have an alphabet in different languages">
            <a:extLst>
              <a:ext uri="{FF2B5EF4-FFF2-40B4-BE49-F238E27FC236}">
                <a16:creationId xmlns:a16="http://schemas.microsoft.com/office/drawing/2014/main" id="{00FDFCB1-E8C7-D642-78C7-F0EB816AEF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86558" y="2724737"/>
            <a:ext cx="1984642" cy="1984642"/>
          </a:xfrm>
          <a:prstGeom prst="rect">
            <a:avLst/>
          </a:prstGeom>
        </p:spPr>
      </p:pic>
    </p:spTree>
    <p:custDataLst>
      <p:tags r:id="rId1"/>
    </p:custDataLst>
    <p:extLst>
      <p:ext uri="{BB962C8B-B14F-4D97-AF65-F5344CB8AC3E}">
        <p14:creationId xmlns:p14="http://schemas.microsoft.com/office/powerpoint/2010/main" val="2024976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22" presetClass="entr" presetSubtype="8" fill="hold" grpId="0" nodeType="withEffect">
                                  <p:stCondLst>
                                    <p:cond delay="25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2DA072-B13D-4783-CCD5-8E9075E59200}"/>
              </a:ext>
              <a:ext uri="{C183D7F6-B498-43B3-948B-1728B52AA6E4}">
                <adec:decorative xmlns:adec="http://schemas.microsoft.com/office/drawing/2017/decorative" val="1"/>
              </a:ext>
            </a:extLst>
          </p:cNvPr>
          <p:cNvSpPr/>
          <p:nvPr/>
        </p:nvSpPr>
        <p:spPr bwMode="auto">
          <a:xfrm rot="16200000">
            <a:off x="3902944" y="-2378943"/>
            <a:ext cx="438611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ECA60173-D581-3D96-FB65-9255B7479942}"/>
              </a:ext>
              <a:ext uri="{C183D7F6-B498-43B3-948B-1728B52AA6E4}">
                <adec:decorative xmlns:adec="http://schemas.microsoft.com/office/drawing/2017/decorative" val="1"/>
              </a:ext>
            </a:extLst>
          </p:cNvPr>
          <p:cNvGrpSpPr/>
          <p:nvPr/>
        </p:nvGrpSpPr>
        <p:grpSpPr>
          <a:xfrm>
            <a:off x="7751135" y="1790286"/>
            <a:ext cx="3853544" cy="3853544"/>
            <a:chOff x="7751135" y="1790286"/>
            <a:chExt cx="3853544" cy="3853544"/>
          </a:xfrm>
        </p:grpSpPr>
        <p:sp>
          <p:nvSpPr>
            <p:cNvPr id="9" name="Oval 8">
              <a:extLst>
                <a:ext uri="{FF2B5EF4-FFF2-40B4-BE49-F238E27FC236}">
                  <a16:creationId xmlns:a16="http://schemas.microsoft.com/office/drawing/2014/main" id="{5C1A405E-669A-29EE-13C1-6C0C3A1C1CFB}"/>
                </a:ext>
                <a:ext uri="{C183D7F6-B498-43B3-948B-1728B52AA6E4}">
                  <adec:decorative xmlns:adec="http://schemas.microsoft.com/office/drawing/2017/decorative" val="1"/>
                </a:ext>
              </a:extLst>
            </p:cNvPr>
            <p:cNvSpPr/>
            <p:nvPr/>
          </p:nvSpPr>
          <p:spPr bwMode="auto">
            <a:xfrm>
              <a:off x="7751135" y="1790286"/>
              <a:ext cx="3853544" cy="3853544"/>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10" name="Oval 9">
              <a:extLst>
                <a:ext uri="{FF2B5EF4-FFF2-40B4-BE49-F238E27FC236}">
                  <a16:creationId xmlns:a16="http://schemas.microsoft.com/office/drawing/2014/main" id="{5F6B184B-A139-0D0C-0C67-1D9B9A9BABDC}"/>
                </a:ext>
                <a:ext uri="{C183D7F6-B498-43B3-948B-1728B52AA6E4}">
                  <adec:decorative xmlns:adec="http://schemas.microsoft.com/office/drawing/2017/decorative" val="1"/>
                </a:ext>
              </a:extLst>
            </p:cNvPr>
            <p:cNvSpPr/>
            <p:nvPr/>
          </p:nvSpPr>
          <p:spPr bwMode="auto">
            <a:xfrm>
              <a:off x="8021506" y="2060755"/>
              <a:ext cx="3312802" cy="331260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19" name="Straight Connector 18">
            <a:extLst>
              <a:ext uri="{FF2B5EF4-FFF2-40B4-BE49-F238E27FC236}">
                <a16:creationId xmlns:a16="http://schemas.microsoft.com/office/drawing/2014/main" id="{D81B0EA9-0310-EB70-D73B-A094E09FA14D}"/>
              </a:ext>
              <a:ext uri="{C183D7F6-B498-43B3-948B-1728B52AA6E4}">
                <adec:decorative xmlns:adec="http://schemas.microsoft.com/office/drawing/2017/decorative" val="1"/>
              </a:ext>
            </a:extLst>
          </p:cNvPr>
          <p:cNvCxnSpPr>
            <a:cxnSpLocks/>
          </p:cNvCxnSpPr>
          <p:nvPr/>
        </p:nvCxnSpPr>
        <p:spPr>
          <a:xfrm>
            <a:off x="1427546" y="2177966"/>
            <a:ext cx="0" cy="3078183"/>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4BE93A-0FBA-B875-FF21-D711DFC9C000}"/>
              </a:ext>
              <a:ext uri="{C183D7F6-B498-43B3-948B-1728B52AA6E4}">
                <adec:decorative xmlns:adec="http://schemas.microsoft.com/office/drawing/2017/decorative" val="1"/>
              </a:ext>
            </a:extLst>
          </p:cNvPr>
          <p:cNvCxnSpPr>
            <a:cxnSpLocks/>
          </p:cNvCxnSpPr>
          <p:nvPr/>
        </p:nvCxnSpPr>
        <p:spPr>
          <a:xfrm flipV="1">
            <a:off x="1427545" y="2177966"/>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A3ACAD9-65B6-4850-3554-DB29624CB8F1}"/>
              </a:ext>
              <a:ext uri="{C183D7F6-B498-43B3-948B-1728B52AA6E4}">
                <adec:decorative xmlns:adec="http://schemas.microsoft.com/office/drawing/2017/decorative" val="1"/>
              </a:ext>
            </a:extLst>
          </p:cNvPr>
          <p:cNvCxnSpPr>
            <a:cxnSpLocks/>
          </p:cNvCxnSpPr>
          <p:nvPr/>
        </p:nvCxnSpPr>
        <p:spPr>
          <a:xfrm>
            <a:off x="1661134" y="3097285"/>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474ABE0-4B8C-D36F-21F0-14CB426DBA9C}"/>
              </a:ext>
              <a:ext uri="{C183D7F6-B498-43B3-948B-1728B52AA6E4}">
                <adec:decorative xmlns:adec="http://schemas.microsoft.com/office/drawing/2017/decorative" val="1"/>
              </a:ext>
            </a:extLst>
          </p:cNvPr>
          <p:cNvCxnSpPr>
            <a:cxnSpLocks/>
          </p:cNvCxnSpPr>
          <p:nvPr/>
        </p:nvCxnSpPr>
        <p:spPr>
          <a:xfrm flipV="1">
            <a:off x="1427545" y="3417511"/>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A51D2A1-88FE-908C-53CD-629B477AD0C8}"/>
              </a:ext>
              <a:ext uri="{C183D7F6-B498-43B3-948B-1728B52AA6E4}">
                <adec:decorative xmlns:adec="http://schemas.microsoft.com/office/drawing/2017/decorative" val="1"/>
              </a:ext>
            </a:extLst>
          </p:cNvPr>
          <p:cNvCxnSpPr>
            <a:cxnSpLocks/>
          </p:cNvCxnSpPr>
          <p:nvPr/>
        </p:nvCxnSpPr>
        <p:spPr>
          <a:xfrm>
            <a:off x="1661134" y="4336830"/>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C4E747-9D08-F271-B868-44CFCB32790E}"/>
              </a:ext>
              <a:ext uri="{C183D7F6-B498-43B3-948B-1728B52AA6E4}">
                <adec:decorative xmlns:adec="http://schemas.microsoft.com/office/drawing/2017/decorative" val="1"/>
              </a:ext>
            </a:extLst>
          </p:cNvPr>
          <p:cNvCxnSpPr>
            <a:cxnSpLocks/>
          </p:cNvCxnSpPr>
          <p:nvPr/>
        </p:nvCxnSpPr>
        <p:spPr>
          <a:xfrm flipV="1">
            <a:off x="1427545" y="4657056"/>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D216B4-D7B6-4CC1-93E1-B36EB02D14C7}"/>
              </a:ext>
            </a:extLst>
          </p:cNvPr>
          <p:cNvSpPr>
            <a:spLocks noGrp="1"/>
          </p:cNvSpPr>
          <p:nvPr>
            <p:ph type="title"/>
          </p:nvPr>
        </p:nvSpPr>
        <p:spPr>
          <a:xfrm>
            <a:off x="588963" y="585788"/>
            <a:ext cx="11310937" cy="553998"/>
          </a:xfrm>
        </p:spPr>
        <p:txBody>
          <a:bodyPr/>
          <a:lstStyle/>
          <a:p>
            <a:r>
              <a:rPr lang="en-US" sz="3600"/>
              <a:t>Three Cs of generative AI</a:t>
            </a:r>
          </a:p>
        </p:txBody>
      </p:sp>
      <p:sp>
        <p:nvSpPr>
          <p:cNvPr id="34" name="Graphic 2" descr="Icon of a gear">
            <a:extLst>
              <a:ext uri="{FF2B5EF4-FFF2-40B4-BE49-F238E27FC236}">
                <a16:creationId xmlns:a16="http://schemas.microsoft.com/office/drawing/2014/main" id="{6E81C7E6-A8B0-6465-8D4F-F42E9E32A0CC}"/>
              </a:ext>
            </a:extLst>
          </p:cNvPr>
          <p:cNvSpPr/>
          <p:nvPr/>
        </p:nvSpPr>
        <p:spPr>
          <a:xfrm>
            <a:off x="609849" y="2199126"/>
            <a:ext cx="556774" cy="55677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7" name="TextBox 16">
            <a:extLst>
              <a:ext uri="{FF2B5EF4-FFF2-40B4-BE49-F238E27FC236}">
                <a16:creationId xmlns:a16="http://schemas.microsoft.com/office/drawing/2014/main" id="{1E200F15-5473-5FEF-8243-A8B6C603B58D}"/>
              </a:ext>
            </a:extLst>
          </p:cNvPr>
          <p:cNvSpPr txBox="1"/>
          <p:nvPr/>
        </p:nvSpPr>
        <p:spPr>
          <a:xfrm>
            <a:off x="1661134" y="2262069"/>
            <a:ext cx="5068888" cy="430887"/>
          </a:xfrm>
          <a:prstGeom prst="rect">
            <a:avLst/>
          </a:prstGeom>
          <a:noFill/>
        </p:spPr>
        <p:txBody>
          <a:bodyPr wrap="square" lIns="0" tIns="0" rIns="0" bIns="0" anchor="ctr">
            <a:spAutoFit/>
          </a:bodyPr>
          <a:lstStyle/>
          <a:p>
            <a:r>
              <a:rPr lang="en-US" sz="2800">
                <a:latin typeface="+mj-lt"/>
              </a:rPr>
              <a:t>Create</a:t>
            </a:r>
          </a:p>
        </p:txBody>
      </p:sp>
      <p:sp>
        <p:nvSpPr>
          <p:cNvPr id="54" name="Graphic 123" descr="Icon of a chat bubble">
            <a:extLst>
              <a:ext uri="{FF2B5EF4-FFF2-40B4-BE49-F238E27FC236}">
                <a16:creationId xmlns:a16="http://schemas.microsoft.com/office/drawing/2014/main" id="{9F01BD70-E0AC-78E0-FFAB-65D7639B660D}"/>
              </a:ext>
            </a:extLst>
          </p:cNvPr>
          <p:cNvSpPr/>
          <p:nvPr/>
        </p:nvSpPr>
        <p:spPr>
          <a:xfrm>
            <a:off x="610172" y="3467534"/>
            <a:ext cx="556127" cy="499048"/>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49" name="TextBox 48">
            <a:extLst>
              <a:ext uri="{FF2B5EF4-FFF2-40B4-BE49-F238E27FC236}">
                <a16:creationId xmlns:a16="http://schemas.microsoft.com/office/drawing/2014/main" id="{34F8EA70-522B-0E8C-9CD3-BC5EB84233CC}"/>
              </a:ext>
            </a:extLst>
          </p:cNvPr>
          <p:cNvSpPr txBox="1"/>
          <p:nvPr/>
        </p:nvSpPr>
        <p:spPr>
          <a:xfrm>
            <a:off x="1661134" y="3501614"/>
            <a:ext cx="5068888" cy="430887"/>
          </a:xfrm>
          <a:prstGeom prst="rect">
            <a:avLst/>
          </a:prstGeom>
          <a:noFill/>
        </p:spPr>
        <p:txBody>
          <a:bodyPr wrap="square" lIns="0" tIns="0" rIns="0" bIns="0" anchor="ctr">
            <a:spAutoFit/>
          </a:bodyPr>
          <a:lstStyle/>
          <a:p>
            <a:r>
              <a:rPr lang="en-US" sz="2800">
                <a:latin typeface="+mj-lt"/>
              </a:rPr>
              <a:t>Communicate</a:t>
            </a:r>
          </a:p>
        </p:txBody>
      </p:sp>
      <p:sp>
        <p:nvSpPr>
          <p:cNvPr id="59" name="Graphic 118" descr="Icon of a coding sign inside a box">
            <a:extLst>
              <a:ext uri="{FF2B5EF4-FFF2-40B4-BE49-F238E27FC236}">
                <a16:creationId xmlns:a16="http://schemas.microsoft.com/office/drawing/2014/main" id="{B87B38D1-5692-2825-F048-8CF768740396}"/>
              </a:ext>
            </a:extLst>
          </p:cNvPr>
          <p:cNvSpPr/>
          <p:nvPr/>
        </p:nvSpPr>
        <p:spPr>
          <a:xfrm>
            <a:off x="608071" y="4676439"/>
            <a:ext cx="560330" cy="560328"/>
          </a:xfrm>
          <a:custGeom>
            <a:avLst/>
            <a:gdLst>
              <a:gd name="connsiteX0" fmla="*/ 59333 w 328612"/>
              <a:gd name="connsiteY0" fmla="*/ 0 h 328612"/>
              <a:gd name="connsiteX1" fmla="*/ 0 w 328612"/>
              <a:gd name="connsiteY1" fmla="*/ 59333 h 328612"/>
              <a:gd name="connsiteX2" fmla="*/ 0 w 328612"/>
              <a:gd name="connsiteY2" fmla="*/ 269280 h 328612"/>
              <a:gd name="connsiteX3" fmla="*/ 59333 w 328612"/>
              <a:gd name="connsiteY3" fmla="*/ 328613 h 328612"/>
              <a:gd name="connsiteX4" fmla="*/ 269280 w 328612"/>
              <a:gd name="connsiteY4" fmla="*/ 328613 h 328612"/>
              <a:gd name="connsiteX5" fmla="*/ 328613 w 328612"/>
              <a:gd name="connsiteY5" fmla="*/ 269280 h 328612"/>
              <a:gd name="connsiteX6" fmla="*/ 328613 w 328612"/>
              <a:gd name="connsiteY6" fmla="*/ 59333 h 328612"/>
              <a:gd name="connsiteX7" fmla="*/ 269280 w 328612"/>
              <a:gd name="connsiteY7" fmla="*/ 0 h 328612"/>
              <a:gd name="connsiteX8" fmla="*/ 59333 w 328612"/>
              <a:gd name="connsiteY8" fmla="*/ 0 h 328612"/>
              <a:gd name="connsiteX9" fmla="*/ 27384 w 328612"/>
              <a:gd name="connsiteY9" fmla="*/ 59333 h 328612"/>
              <a:gd name="connsiteX10" fmla="*/ 59333 w 328612"/>
              <a:gd name="connsiteY10" fmla="*/ 27384 h 328612"/>
              <a:gd name="connsiteX11" fmla="*/ 269280 w 328612"/>
              <a:gd name="connsiteY11" fmla="*/ 27384 h 328612"/>
              <a:gd name="connsiteX12" fmla="*/ 301228 w 328612"/>
              <a:gd name="connsiteY12" fmla="*/ 59333 h 328612"/>
              <a:gd name="connsiteX13" fmla="*/ 301228 w 328612"/>
              <a:gd name="connsiteY13" fmla="*/ 269280 h 328612"/>
              <a:gd name="connsiteX14" fmla="*/ 269280 w 328612"/>
              <a:gd name="connsiteY14" fmla="*/ 301228 h 328612"/>
              <a:gd name="connsiteX15" fmla="*/ 59333 w 328612"/>
              <a:gd name="connsiteY15" fmla="*/ 301228 h 328612"/>
              <a:gd name="connsiteX16" fmla="*/ 27384 w 328612"/>
              <a:gd name="connsiteY16" fmla="*/ 269280 h 328612"/>
              <a:gd name="connsiteX17" fmla="*/ 27384 w 328612"/>
              <a:gd name="connsiteY17" fmla="*/ 59333 h 328612"/>
              <a:gd name="connsiteX18" fmla="*/ 137475 w 328612"/>
              <a:gd name="connsiteY18" fmla="*/ 114655 h 328612"/>
              <a:gd name="connsiteX19" fmla="*/ 137475 w 328612"/>
              <a:gd name="connsiteY19" fmla="*/ 95292 h 328612"/>
              <a:gd name="connsiteX20" fmla="*/ 118112 w 328612"/>
              <a:gd name="connsiteY20" fmla="*/ 95292 h 328612"/>
              <a:gd name="connsiteX21" fmla="*/ 58779 w 328612"/>
              <a:gd name="connsiteY21" fmla="*/ 154625 h 328612"/>
              <a:gd name="connsiteX22" fmla="*/ 58779 w 328612"/>
              <a:gd name="connsiteY22" fmla="*/ 173988 h 328612"/>
              <a:gd name="connsiteX23" fmla="*/ 118112 w 328612"/>
              <a:gd name="connsiteY23" fmla="*/ 233320 h 328612"/>
              <a:gd name="connsiteX24" fmla="*/ 137475 w 328612"/>
              <a:gd name="connsiteY24" fmla="*/ 233320 h 328612"/>
              <a:gd name="connsiteX25" fmla="*/ 137475 w 328612"/>
              <a:gd name="connsiteY25" fmla="*/ 213958 h 328612"/>
              <a:gd name="connsiteX26" fmla="*/ 87825 w 328612"/>
              <a:gd name="connsiteY26" fmla="*/ 164306 h 328612"/>
              <a:gd name="connsiteX27" fmla="*/ 137475 w 328612"/>
              <a:gd name="connsiteY27" fmla="*/ 114655 h 328612"/>
              <a:gd name="connsiteX28" fmla="*/ 210500 w 328612"/>
              <a:gd name="connsiteY28" fmla="*/ 95292 h 328612"/>
              <a:gd name="connsiteX29" fmla="*/ 191137 w 328612"/>
              <a:gd name="connsiteY29" fmla="*/ 95292 h 328612"/>
              <a:gd name="connsiteX30" fmla="*/ 191137 w 328612"/>
              <a:gd name="connsiteY30" fmla="*/ 114655 h 328612"/>
              <a:gd name="connsiteX31" fmla="*/ 240787 w 328612"/>
              <a:gd name="connsiteY31" fmla="*/ 164306 h 328612"/>
              <a:gd name="connsiteX32" fmla="*/ 191137 w 328612"/>
              <a:gd name="connsiteY32" fmla="*/ 213958 h 328612"/>
              <a:gd name="connsiteX33" fmla="*/ 191137 w 328612"/>
              <a:gd name="connsiteY33" fmla="*/ 233320 h 328612"/>
              <a:gd name="connsiteX34" fmla="*/ 210500 w 328612"/>
              <a:gd name="connsiteY34" fmla="*/ 233320 h 328612"/>
              <a:gd name="connsiteX35" fmla="*/ 269833 w 328612"/>
              <a:gd name="connsiteY35" fmla="*/ 173988 h 328612"/>
              <a:gd name="connsiteX36" fmla="*/ 269833 w 328612"/>
              <a:gd name="connsiteY36" fmla="*/ 154625 h 328612"/>
              <a:gd name="connsiteX37" fmla="*/ 210500 w 328612"/>
              <a:gd name="connsiteY37" fmla="*/ 95292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8612" h="328612">
                <a:moveTo>
                  <a:pt x="59333" y="0"/>
                </a:moveTo>
                <a:cubicBezTo>
                  <a:pt x="26564" y="0"/>
                  <a:pt x="0" y="26564"/>
                  <a:pt x="0" y="59333"/>
                </a:cubicBezTo>
                <a:lnTo>
                  <a:pt x="0" y="269280"/>
                </a:lnTo>
                <a:cubicBezTo>
                  <a:pt x="0" y="302048"/>
                  <a:pt x="26564" y="328613"/>
                  <a:pt x="59333" y="328613"/>
                </a:cubicBezTo>
                <a:lnTo>
                  <a:pt x="269280" y="328613"/>
                </a:lnTo>
                <a:cubicBezTo>
                  <a:pt x="302048" y="328613"/>
                  <a:pt x="328613" y="302048"/>
                  <a:pt x="328613" y="269280"/>
                </a:cubicBezTo>
                <a:lnTo>
                  <a:pt x="328613" y="59333"/>
                </a:lnTo>
                <a:cubicBezTo>
                  <a:pt x="328613" y="26564"/>
                  <a:pt x="302048" y="0"/>
                  <a:pt x="269280" y="0"/>
                </a:cubicBezTo>
                <a:lnTo>
                  <a:pt x="59333" y="0"/>
                </a:lnTo>
                <a:close/>
                <a:moveTo>
                  <a:pt x="27384" y="59333"/>
                </a:moveTo>
                <a:cubicBezTo>
                  <a:pt x="27384" y="41688"/>
                  <a:pt x="41688" y="27384"/>
                  <a:pt x="59333" y="27384"/>
                </a:cubicBezTo>
                <a:lnTo>
                  <a:pt x="269280" y="27384"/>
                </a:lnTo>
                <a:cubicBezTo>
                  <a:pt x="286924" y="27384"/>
                  <a:pt x="301228" y="41688"/>
                  <a:pt x="301228" y="59333"/>
                </a:cubicBezTo>
                <a:lnTo>
                  <a:pt x="301228" y="269280"/>
                </a:lnTo>
                <a:cubicBezTo>
                  <a:pt x="301228" y="286924"/>
                  <a:pt x="286924" y="301228"/>
                  <a:pt x="269280" y="301228"/>
                </a:cubicBezTo>
                <a:lnTo>
                  <a:pt x="59333" y="301228"/>
                </a:lnTo>
                <a:cubicBezTo>
                  <a:pt x="41688" y="301228"/>
                  <a:pt x="27384" y="286924"/>
                  <a:pt x="27384" y="269280"/>
                </a:cubicBezTo>
                <a:lnTo>
                  <a:pt x="27384" y="59333"/>
                </a:lnTo>
                <a:close/>
                <a:moveTo>
                  <a:pt x="137475" y="114655"/>
                </a:moveTo>
                <a:cubicBezTo>
                  <a:pt x="142822" y="109308"/>
                  <a:pt x="142822" y="100639"/>
                  <a:pt x="137475" y="95292"/>
                </a:cubicBezTo>
                <a:cubicBezTo>
                  <a:pt x="132128" y="89945"/>
                  <a:pt x="123459" y="89945"/>
                  <a:pt x="118112" y="95292"/>
                </a:cubicBezTo>
                <a:lnTo>
                  <a:pt x="58779" y="154625"/>
                </a:lnTo>
                <a:cubicBezTo>
                  <a:pt x="53432" y="159972"/>
                  <a:pt x="53432" y="168640"/>
                  <a:pt x="58779" y="173988"/>
                </a:cubicBezTo>
                <a:lnTo>
                  <a:pt x="118112" y="233320"/>
                </a:lnTo>
                <a:cubicBezTo>
                  <a:pt x="123459" y="238668"/>
                  <a:pt x="132128" y="238668"/>
                  <a:pt x="137475" y="233320"/>
                </a:cubicBezTo>
                <a:cubicBezTo>
                  <a:pt x="142822" y="227973"/>
                  <a:pt x="142822" y="219305"/>
                  <a:pt x="137475" y="213958"/>
                </a:cubicBezTo>
                <a:lnTo>
                  <a:pt x="87825" y="164306"/>
                </a:lnTo>
                <a:lnTo>
                  <a:pt x="137475" y="114655"/>
                </a:lnTo>
                <a:close/>
                <a:moveTo>
                  <a:pt x="210500" y="95292"/>
                </a:moveTo>
                <a:cubicBezTo>
                  <a:pt x="205153" y="89945"/>
                  <a:pt x="196485" y="89945"/>
                  <a:pt x="191137" y="95292"/>
                </a:cubicBezTo>
                <a:cubicBezTo>
                  <a:pt x="185790" y="100639"/>
                  <a:pt x="185790" y="109308"/>
                  <a:pt x="191137" y="114655"/>
                </a:cubicBezTo>
                <a:lnTo>
                  <a:pt x="240787" y="164306"/>
                </a:lnTo>
                <a:lnTo>
                  <a:pt x="191137" y="213958"/>
                </a:lnTo>
                <a:cubicBezTo>
                  <a:pt x="185790" y="219305"/>
                  <a:pt x="185790" y="227973"/>
                  <a:pt x="191137" y="233320"/>
                </a:cubicBezTo>
                <a:cubicBezTo>
                  <a:pt x="196485" y="238668"/>
                  <a:pt x="205153" y="238668"/>
                  <a:pt x="210500" y="233320"/>
                </a:cubicBezTo>
                <a:lnTo>
                  <a:pt x="269833" y="173988"/>
                </a:lnTo>
                <a:cubicBezTo>
                  <a:pt x="275180" y="168640"/>
                  <a:pt x="275180" y="159972"/>
                  <a:pt x="269833" y="154625"/>
                </a:cubicBezTo>
                <a:lnTo>
                  <a:pt x="210500" y="95292"/>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7" name="TextBox 56">
            <a:extLst>
              <a:ext uri="{FF2B5EF4-FFF2-40B4-BE49-F238E27FC236}">
                <a16:creationId xmlns:a16="http://schemas.microsoft.com/office/drawing/2014/main" id="{E695CBB3-134C-AEB0-18DC-ED85BB4D7988}"/>
              </a:ext>
            </a:extLst>
          </p:cNvPr>
          <p:cNvSpPr txBox="1"/>
          <p:nvPr/>
        </p:nvSpPr>
        <p:spPr>
          <a:xfrm>
            <a:off x="1661134" y="4741159"/>
            <a:ext cx="5068888" cy="430887"/>
          </a:xfrm>
          <a:prstGeom prst="rect">
            <a:avLst/>
          </a:prstGeom>
          <a:noFill/>
        </p:spPr>
        <p:txBody>
          <a:bodyPr wrap="square" lIns="0" tIns="0" rIns="0" bIns="0" anchor="ctr">
            <a:spAutoFit/>
          </a:bodyPr>
          <a:lstStyle/>
          <a:p>
            <a:r>
              <a:rPr lang="en-US" sz="2800">
                <a:latin typeface="+mj-lt"/>
              </a:rPr>
              <a:t>Code</a:t>
            </a:r>
          </a:p>
        </p:txBody>
      </p:sp>
      <p:pic>
        <p:nvPicPr>
          <p:cNvPr id="39" name="AI" descr="Graphic of an AI chip inside a brain with circuits">
            <a:extLst>
              <a:ext uri="{FF2B5EF4-FFF2-40B4-BE49-F238E27FC236}">
                <a16:creationId xmlns:a16="http://schemas.microsoft.com/office/drawing/2014/main" id="{D516BEB8-4CFE-132E-9DD1-326A8C496B3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255" b="11996"/>
          <a:stretch/>
        </p:blipFill>
        <p:spPr>
          <a:xfrm>
            <a:off x="8363963" y="2708615"/>
            <a:ext cx="2627888" cy="2016886"/>
          </a:xfrm>
          <a:prstGeom prst="rect">
            <a:avLst/>
          </a:prstGeom>
        </p:spPr>
      </p:pic>
    </p:spTree>
    <p:custDataLst>
      <p:tags r:id="rId1"/>
    </p:custDataLst>
    <p:extLst>
      <p:ext uri="{BB962C8B-B14F-4D97-AF65-F5344CB8AC3E}">
        <p14:creationId xmlns:p14="http://schemas.microsoft.com/office/powerpoint/2010/main" val="10942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400"/>
                                  </p:stCondLst>
                                  <p:childTnLst>
                                    <p:animMotion origin="layout" path="M -0.01719 -0.00023 L -1.25E-6 1.85185E-6 " pathEditMode="relative" rAng="0" ptsTypes="AA">
                                      <p:cBhvr>
                                        <p:cTn id="29" dur="750" fill="hold"/>
                                        <p:tgtEl>
                                          <p:spTgt spid="17"/>
                                        </p:tgtEl>
                                        <p:attrNameLst>
                                          <p:attrName>ppt_x</p:attrName>
                                          <p:attrName>ppt_y</p:attrName>
                                        </p:attrNameLst>
                                      </p:cBhvr>
                                      <p:rCtr x="859" y="0"/>
                                    </p:animMotion>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animEffect transition="in" filter="fade">
                                      <p:cBhvr>
                                        <p:cTn id="36" dur="500"/>
                                        <p:tgtEl>
                                          <p:spTgt spid="54"/>
                                        </p:tgtEl>
                                      </p:cBhvr>
                                    </p:animEffect>
                                  </p:childTnLst>
                                </p:cTn>
                              </p:par>
                              <p:par>
                                <p:cTn id="37" presetID="22" presetClass="entr" presetSubtype="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par>
                                <p:cTn id="40" presetID="10" presetClass="entr" presetSubtype="0" fill="hold" nodeType="withEffect">
                                  <p:stCondLst>
                                    <p:cond delay="4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42" presetClass="path" presetSubtype="0" decel="100000" fill="hold" nodeType="withEffect">
                                  <p:stCondLst>
                                    <p:cond delay="400"/>
                                  </p:stCondLst>
                                  <p:childTnLst>
                                    <p:animMotion origin="layout" path="M -0.01719 -0.00023 L -1.25E-6 1.85185E-6 " pathEditMode="relative" rAng="0" ptsTypes="AA">
                                      <p:cBhvr>
                                        <p:cTn id="44" dur="750" fill="hold"/>
                                        <p:tgtEl>
                                          <p:spTgt spid="48"/>
                                        </p:tgtEl>
                                        <p:attrNameLst>
                                          <p:attrName>ppt_x</p:attrName>
                                          <p:attrName>ppt_y</p:attrName>
                                        </p:attrNameLst>
                                      </p:cBhvr>
                                      <p:rCtr x="859" y="0"/>
                                    </p:animMotion>
                                  </p:childTnLst>
                                </p:cTn>
                              </p:par>
                              <p:par>
                                <p:cTn id="45" presetID="10" presetClass="entr" presetSubtype="0" fill="hold" grpId="0" nodeType="withEffect">
                                  <p:stCondLst>
                                    <p:cond delay="40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42" presetClass="path" presetSubtype="0" decel="100000" fill="hold" grpId="1" nodeType="withEffect">
                                  <p:stCondLst>
                                    <p:cond delay="400"/>
                                  </p:stCondLst>
                                  <p:childTnLst>
                                    <p:animMotion origin="layout" path="M -0.01719 -0.00023 L -1.25E-6 1.85185E-6 " pathEditMode="relative" rAng="0" ptsTypes="AA">
                                      <p:cBhvr>
                                        <p:cTn id="49" dur="750" fill="hold"/>
                                        <p:tgtEl>
                                          <p:spTgt spid="49"/>
                                        </p:tgtEl>
                                        <p:attrNameLst>
                                          <p:attrName>ppt_x</p:attrName>
                                          <p:attrName>ppt_y</p:attrName>
                                        </p:attrNameLst>
                                      </p:cBhvr>
                                      <p:rCtr x="859" y="0"/>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00" fill="hold"/>
                                        <p:tgtEl>
                                          <p:spTgt spid="59"/>
                                        </p:tgtEl>
                                        <p:attrNameLst>
                                          <p:attrName>ppt_w</p:attrName>
                                        </p:attrNameLst>
                                      </p:cBhvr>
                                      <p:tavLst>
                                        <p:tav tm="0">
                                          <p:val>
                                            <p:fltVal val="0"/>
                                          </p:val>
                                        </p:tav>
                                        <p:tav tm="100000">
                                          <p:val>
                                            <p:strVal val="#ppt_w"/>
                                          </p:val>
                                        </p:tav>
                                      </p:tavLst>
                                    </p:anim>
                                    <p:anim calcmode="lin" valueType="num">
                                      <p:cBhvr>
                                        <p:cTn id="55" dur="500" fill="hold"/>
                                        <p:tgtEl>
                                          <p:spTgt spid="59"/>
                                        </p:tgtEl>
                                        <p:attrNameLst>
                                          <p:attrName>ppt_h</p:attrName>
                                        </p:attrNameLst>
                                      </p:cBhvr>
                                      <p:tavLst>
                                        <p:tav tm="0">
                                          <p:val>
                                            <p:fltVal val="0"/>
                                          </p:val>
                                        </p:tav>
                                        <p:tav tm="100000">
                                          <p:val>
                                            <p:strVal val="#ppt_h"/>
                                          </p:val>
                                        </p:tav>
                                      </p:tavLst>
                                    </p:anim>
                                    <p:animEffect transition="in" filter="fade">
                                      <p:cBhvr>
                                        <p:cTn id="56" dur="500"/>
                                        <p:tgtEl>
                                          <p:spTgt spid="59"/>
                                        </p:tgtEl>
                                      </p:cBhvr>
                                    </p:animEffect>
                                  </p:childTnLst>
                                </p:cTn>
                              </p:par>
                              <p:par>
                                <p:cTn id="57" presetID="22" presetClass="entr" presetSubtype="1"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up)">
                                      <p:cBhvr>
                                        <p:cTn id="59" dur="500"/>
                                        <p:tgtEl>
                                          <p:spTgt spid="58"/>
                                        </p:tgtEl>
                                      </p:cBhvr>
                                    </p:animEffect>
                                  </p:childTnLst>
                                </p:cTn>
                              </p:par>
                              <p:par>
                                <p:cTn id="60" presetID="10" presetClass="entr" presetSubtype="0" fill="hold" nodeType="withEffect">
                                  <p:stCondLst>
                                    <p:cond delay="40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42" presetClass="path" presetSubtype="0" decel="100000" fill="hold" nodeType="withEffect">
                                  <p:stCondLst>
                                    <p:cond delay="400"/>
                                  </p:stCondLst>
                                  <p:childTnLst>
                                    <p:animMotion origin="layout" path="M -0.01719 -0.00023 L -1.25E-6 1.85185E-6 " pathEditMode="relative" rAng="0" ptsTypes="AA">
                                      <p:cBhvr>
                                        <p:cTn id="64" dur="750" fill="hold"/>
                                        <p:tgtEl>
                                          <p:spTgt spid="56"/>
                                        </p:tgtEl>
                                        <p:attrNameLst>
                                          <p:attrName>ppt_x</p:attrName>
                                          <p:attrName>ppt_y</p:attrName>
                                        </p:attrNameLst>
                                      </p:cBhvr>
                                      <p:rCtr x="859" y="0"/>
                                    </p:animMotion>
                                  </p:childTnLst>
                                </p:cTn>
                              </p:par>
                              <p:par>
                                <p:cTn id="65" presetID="10" presetClass="entr" presetSubtype="0" fill="hold" grpId="0" nodeType="withEffect">
                                  <p:stCondLst>
                                    <p:cond delay="40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par>
                                <p:cTn id="68" presetID="42" presetClass="path" presetSubtype="0" decel="100000" fill="hold" grpId="1" nodeType="withEffect">
                                  <p:stCondLst>
                                    <p:cond delay="400"/>
                                  </p:stCondLst>
                                  <p:childTnLst>
                                    <p:animMotion origin="layout" path="M -0.01719 -0.00023 L -1.25E-6 1.85185E-6 " pathEditMode="relative" rAng="0" ptsTypes="AA">
                                      <p:cBhvr>
                                        <p:cTn id="69" dur="750" fill="hold"/>
                                        <p:tgtEl>
                                          <p:spTgt spid="57"/>
                                        </p:tgtEl>
                                        <p:attrNameLst>
                                          <p:attrName>ppt_x</p:attrName>
                                          <p:attrName>ppt_y</p:attrName>
                                        </p:attrNameLst>
                                      </p:cBhvr>
                                      <p:rCtr x="859" y="0"/>
                                    </p:animMotion>
                                  </p:childTnLst>
                                </p:cTn>
                              </p:par>
                              <p:par>
                                <p:cTn id="70" presetID="22" presetClass="entr" presetSubtype="1" fill="hold" nodeType="withEffect">
                                  <p:stCondLst>
                                    <p:cond delay="400"/>
                                  </p:stCondLst>
                                  <p:childTnLst>
                                    <p:set>
                                      <p:cBhvr>
                                        <p:cTn id="71" dur="1" fill="hold">
                                          <p:stCondLst>
                                            <p:cond delay="0"/>
                                          </p:stCondLst>
                                        </p:cTn>
                                        <p:tgtEl>
                                          <p:spTgt spid="19"/>
                                        </p:tgtEl>
                                        <p:attrNameLst>
                                          <p:attrName>style.visibility</p:attrName>
                                        </p:attrNameLst>
                                      </p:cBhvr>
                                      <p:to>
                                        <p:strVal val="visible"/>
                                      </p:to>
                                    </p:set>
                                    <p:animEffect transition="in" filter="wipe(up)">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p:bldP spid="17" grpId="1"/>
      <p:bldP spid="54" grpId="0" animBg="1"/>
      <p:bldP spid="49" grpId="0"/>
      <p:bldP spid="49" grpId="1"/>
      <p:bldP spid="59" grpId="0" animBg="1"/>
      <p:bldP spid="57" grpId="0"/>
      <p:bldP spid="57" grpId="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271052-6F63-9C2A-C17D-40AB6A8FE7DD}"/>
              </a:ext>
              <a:ext uri="{C183D7F6-B498-43B3-948B-1728B52AA6E4}">
                <adec:decorative xmlns:adec="http://schemas.microsoft.com/office/drawing/2017/decorative" val="1"/>
              </a:ext>
            </a:extLst>
          </p:cNvPr>
          <p:cNvSpPr/>
          <p:nvPr/>
        </p:nvSpPr>
        <p:spPr bwMode="auto">
          <a:xfrm rot="16200000">
            <a:off x="3721610" y="-2197609"/>
            <a:ext cx="4748783"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F195A960-1616-B930-32CA-C21A44335613}"/>
              </a:ext>
              <a:ext uri="{C183D7F6-B498-43B3-948B-1728B52AA6E4}">
                <adec:decorative xmlns:adec="http://schemas.microsoft.com/office/drawing/2017/decorative" val="1"/>
              </a:ext>
            </a:extLst>
          </p:cNvPr>
          <p:cNvCxnSpPr>
            <a:cxnSpLocks/>
          </p:cNvCxnSpPr>
          <p:nvPr/>
        </p:nvCxnSpPr>
        <p:spPr>
          <a:xfrm>
            <a:off x="1427546" y="1938531"/>
            <a:ext cx="0" cy="3919718"/>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EB3189-8306-480D-F50E-A9BF5997F436}"/>
              </a:ext>
              <a:ext uri="{C183D7F6-B498-43B3-948B-1728B52AA6E4}">
                <adec:decorative xmlns:adec="http://schemas.microsoft.com/office/drawing/2017/decorative" val="1"/>
              </a:ext>
            </a:extLst>
          </p:cNvPr>
          <p:cNvCxnSpPr>
            <a:cxnSpLocks/>
          </p:cNvCxnSpPr>
          <p:nvPr/>
        </p:nvCxnSpPr>
        <p:spPr>
          <a:xfrm flipV="1">
            <a:off x="1427545" y="1938532"/>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8B81F9-6D73-1D96-15C5-107C427BAFEB}"/>
              </a:ext>
              <a:ext uri="{C183D7F6-B498-43B3-948B-1728B52AA6E4}">
                <adec:decorative xmlns:adec="http://schemas.microsoft.com/office/drawing/2017/decorative" val="1"/>
              </a:ext>
            </a:extLst>
          </p:cNvPr>
          <p:cNvCxnSpPr>
            <a:cxnSpLocks/>
          </p:cNvCxnSpPr>
          <p:nvPr/>
        </p:nvCxnSpPr>
        <p:spPr>
          <a:xfrm>
            <a:off x="1661134" y="2653157"/>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4ACEF-5E5C-57B2-5DA1-26D600179C4F}"/>
              </a:ext>
              <a:ext uri="{C183D7F6-B498-43B3-948B-1728B52AA6E4}">
                <adec:decorative xmlns:adec="http://schemas.microsoft.com/office/drawing/2017/decorative" val="1"/>
              </a:ext>
            </a:extLst>
          </p:cNvPr>
          <p:cNvCxnSpPr>
            <a:cxnSpLocks/>
          </p:cNvCxnSpPr>
          <p:nvPr/>
        </p:nvCxnSpPr>
        <p:spPr>
          <a:xfrm flipV="1">
            <a:off x="1427545" y="2768688"/>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B0C1BE-3F70-7EFF-91E8-3816BE18E78A}"/>
              </a:ext>
              <a:ext uri="{C183D7F6-B498-43B3-948B-1728B52AA6E4}">
                <adec:decorative xmlns:adec="http://schemas.microsoft.com/office/drawing/2017/decorative" val="1"/>
              </a:ext>
            </a:extLst>
          </p:cNvPr>
          <p:cNvCxnSpPr>
            <a:cxnSpLocks/>
          </p:cNvCxnSpPr>
          <p:nvPr/>
        </p:nvCxnSpPr>
        <p:spPr>
          <a:xfrm>
            <a:off x="1661134" y="3483314"/>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3785A0-306E-4E35-E206-AB12578E80F8}"/>
              </a:ext>
              <a:ext uri="{C183D7F6-B498-43B3-948B-1728B52AA6E4}">
                <adec:decorative xmlns:adec="http://schemas.microsoft.com/office/drawing/2017/decorative" val="1"/>
              </a:ext>
            </a:extLst>
          </p:cNvPr>
          <p:cNvCxnSpPr>
            <a:cxnSpLocks/>
          </p:cNvCxnSpPr>
          <p:nvPr/>
        </p:nvCxnSpPr>
        <p:spPr>
          <a:xfrm flipV="1">
            <a:off x="1427545" y="3598844"/>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4C564E-D4B6-D69E-08D7-E1387F4359F3}"/>
              </a:ext>
              <a:ext uri="{C183D7F6-B498-43B3-948B-1728B52AA6E4}">
                <adec:decorative xmlns:adec="http://schemas.microsoft.com/office/drawing/2017/decorative" val="1"/>
              </a:ext>
            </a:extLst>
          </p:cNvPr>
          <p:cNvCxnSpPr>
            <a:cxnSpLocks/>
          </p:cNvCxnSpPr>
          <p:nvPr/>
        </p:nvCxnSpPr>
        <p:spPr>
          <a:xfrm flipV="1">
            <a:off x="1427545" y="4429000"/>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8989E1-DAB1-C74B-2DF5-458E6B05CCA1}"/>
              </a:ext>
              <a:ext uri="{C183D7F6-B498-43B3-948B-1728B52AA6E4}">
                <adec:decorative xmlns:adec="http://schemas.microsoft.com/office/drawing/2017/decorative" val="1"/>
              </a:ext>
            </a:extLst>
          </p:cNvPr>
          <p:cNvCxnSpPr>
            <a:cxnSpLocks/>
          </p:cNvCxnSpPr>
          <p:nvPr/>
        </p:nvCxnSpPr>
        <p:spPr>
          <a:xfrm>
            <a:off x="1661134" y="4313471"/>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297A04F-D1E8-7AC6-6932-0836B2D45B5E}"/>
              </a:ext>
              <a:ext uri="{C183D7F6-B498-43B3-948B-1728B52AA6E4}">
                <adec:decorative xmlns:adec="http://schemas.microsoft.com/office/drawing/2017/decorative" val="1"/>
              </a:ext>
            </a:extLst>
          </p:cNvPr>
          <p:cNvCxnSpPr>
            <a:cxnSpLocks/>
          </p:cNvCxnSpPr>
          <p:nvPr/>
        </p:nvCxnSpPr>
        <p:spPr>
          <a:xfrm flipV="1">
            <a:off x="1427545" y="5259157"/>
            <a:ext cx="0" cy="59909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C62DC33-364B-225A-9424-A6ABA5BF6E00}"/>
              </a:ext>
              <a:ext uri="{C183D7F6-B498-43B3-948B-1728B52AA6E4}">
                <adec:decorative xmlns:adec="http://schemas.microsoft.com/office/drawing/2017/decorative" val="1"/>
              </a:ext>
            </a:extLst>
          </p:cNvPr>
          <p:cNvCxnSpPr>
            <a:cxnSpLocks/>
          </p:cNvCxnSpPr>
          <p:nvPr/>
        </p:nvCxnSpPr>
        <p:spPr>
          <a:xfrm>
            <a:off x="1661134" y="5143628"/>
            <a:ext cx="5068888"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0AFF281-2B5C-1CAD-75B2-5611802F43E3}"/>
              </a:ext>
              <a:ext uri="{C183D7F6-B498-43B3-948B-1728B52AA6E4}">
                <adec:decorative xmlns:adec="http://schemas.microsoft.com/office/drawing/2017/decorative" val="1"/>
              </a:ext>
            </a:extLst>
          </p:cNvPr>
          <p:cNvGrpSpPr/>
          <p:nvPr/>
        </p:nvGrpSpPr>
        <p:grpSpPr>
          <a:xfrm>
            <a:off x="7653969" y="579438"/>
            <a:ext cx="4245932" cy="5981096"/>
            <a:chOff x="7358747" y="740232"/>
            <a:chExt cx="4245932" cy="5953652"/>
          </a:xfrm>
        </p:grpSpPr>
        <p:sp>
          <p:nvSpPr>
            <p:cNvPr id="52" name="Oval 51">
              <a:extLst>
                <a:ext uri="{FF2B5EF4-FFF2-40B4-BE49-F238E27FC236}">
                  <a16:creationId xmlns:a16="http://schemas.microsoft.com/office/drawing/2014/main" id="{A069E500-A9C3-E4A3-9855-32EC4FE23A98}"/>
                </a:ext>
                <a:ext uri="{C183D7F6-B498-43B3-948B-1728B52AA6E4}">
                  <adec:decorative xmlns:adec="http://schemas.microsoft.com/office/drawing/2017/decorative" val="1"/>
                </a:ext>
              </a:extLst>
            </p:cNvPr>
            <p:cNvSpPr/>
            <p:nvPr/>
          </p:nvSpPr>
          <p:spPr bwMode="auto">
            <a:xfrm>
              <a:off x="7358747" y="740232"/>
              <a:ext cx="4245932" cy="5953652"/>
            </a:xfrm>
            <a:prstGeom prst="rect">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endParaRPr kumimoji="0" lang="en-US" sz="1600" b="0" i="0" u="sng" strike="noStrike" kern="1200" cap="none" spc="0" normalizeH="0" baseline="0" noProof="0" err="1">
                <a:ln>
                  <a:noFill/>
                </a:ln>
                <a:solidFill>
                  <a:srgbClr val="FFFFFF"/>
                </a:solidFill>
                <a:effectLst/>
                <a:uLnTx/>
                <a:uFillTx/>
                <a:latin typeface="Segoe UI Semibold"/>
                <a:ea typeface="Calibri" panose="020F0502020204030204" pitchFamily="34" charset="0"/>
                <a:cs typeface="Arial"/>
              </a:endParaRPr>
            </a:p>
          </p:txBody>
        </p:sp>
        <p:sp>
          <p:nvSpPr>
            <p:cNvPr id="53" name="Oval 52">
              <a:extLst>
                <a:ext uri="{FF2B5EF4-FFF2-40B4-BE49-F238E27FC236}">
                  <a16:creationId xmlns:a16="http://schemas.microsoft.com/office/drawing/2014/main" id="{E918CACC-D542-D5C0-011C-27301F5F31BD}"/>
                </a:ext>
                <a:ext uri="{C183D7F6-B498-43B3-948B-1728B52AA6E4}">
                  <adec:decorative xmlns:adec="http://schemas.microsoft.com/office/drawing/2017/decorative" val="1"/>
                </a:ext>
              </a:extLst>
            </p:cNvPr>
            <p:cNvSpPr/>
            <p:nvPr/>
          </p:nvSpPr>
          <p:spPr bwMode="auto">
            <a:xfrm>
              <a:off x="7530938" y="893733"/>
              <a:ext cx="3901552" cy="564664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252A10C5-3896-C0B4-20DB-F3AADA0B38FC}"/>
              </a:ext>
            </a:extLst>
          </p:cNvPr>
          <p:cNvSpPr>
            <a:spLocks noGrp="1"/>
          </p:cNvSpPr>
          <p:nvPr>
            <p:ph type="title"/>
          </p:nvPr>
        </p:nvSpPr>
        <p:spPr>
          <a:xfrm>
            <a:off x="588262" y="585216"/>
            <a:ext cx="11311638" cy="553998"/>
          </a:xfrm>
        </p:spPr>
        <p:txBody>
          <a:bodyPr/>
          <a:lstStyle/>
          <a:p>
            <a:r>
              <a:rPr lang="en-US" sz="3600"/>
              <a:t>Large language models</a:t>
            </a:r>
          </a:p>
        </p:txBody>
      </p:sp>
      <p:sp>
        <p:nvSpPr>
          <p:cNvPr id="57" name="Graphic 55" descr="Icon of three columns">
            <a:extLst>
              <a:ext uri="{FF2B5EF4-FFF2-40B4-BE49-F238E27FC236}">
                <a16:creationId xmlns:a16="http://schemas.microsoft.com/office/drawing/2014/main" id="{ACF86B6A-C845-4F53-2E5E-CD82D48CB745}"/>
              </a:ext>
            </a:extLst>
          </p:cNvPr>
          <p:cNvSpPr>
            <a:spLocks noChangeAspect="1"/>
          </p:cNvSpPr>
          <p:nvPr/>
        </p:nvSpPr>
        <p:spPr>
          <a:xfrm>
            <a:off x="659305" y="2039553"/>
            <a:ext cx="441722" cy="397050"/>
          </a:xfrm>
          <a:custGeom>
            <a:avLst/>
            <a:gdLst>
              <a:gd name="connsiteX0" fmla="*/ 65696 w 309558"/>
              <a:gd name="connsiteY0" fmla="*/ 13 h 278253"/>
              <a:gd name="connsiteX1" fmla="*/ 92747 w 309558"/>
              <a:gd name="connsiteY1" fmla="*/ 27064 h 278253"/>
              <a:gd name="connsiteX2" fmla="*/ 92747 w 309558"/>
              <a:gd name="connsiteY2" fmla="*/ 251202 h 278253"/>
              <a:gd name="connsiteX3" fmla="*/ 65696 w 309558"/>
              <a:gd name="connsiteY3" fmla="*/ 278253 h 278253"/>
              <a:gd name="connsiteX4" fmla="*/ 27051 w 309558"/>
              <a:gd name="connsiteY4" fmla="*/ 278253 h 278253"/>
              <a:gd name="connsiteX5" fmla="*/ 0 w 309558"/>
              <a:gd name="connsiteY5" fmla="*/ 251202 h 278253"/>
              <a:gd name="connsiteX6" fmla="*/ 0 w 309558"/>
              <a:gd name="connsiteY6" fmla="*/ 27064 h 278253"/>
              <a:gd name="connsiteX7" fmla="*/ 24833 w 309558"/>
              <a:gd name="connsiteY7" fmla="*/ 102 h 278253"/>
              <a:gd name="connsiteX8" fmla="*/ 27051 w 309558"/>
              <a:gd name="connsiteY8" fmla="*/ 13 h 278253"/>
              <a:gd name="connsiteX9" fmla="*/ 65696 w 309558"/>
              <a:gd name="connsiteY9" fmla="*/ 13 h 278253"/>
              <a:gd name="connsiteX10" fmla="*/ 282508 w 309558"/>
              <a:gd name="connsiteY10" fmla="*/ 13 h 278253"/>
              <a:gd name="connsiteX11" fmla="*/ 309559 w 309558"/>
              <a:gd name="connsiteY11" fmla="*/ 27064 h 278253"/>
              <a:gd name="connsiteX12" fmla="*/ 309559 w 309558"/>
              <a:gd name="connsiteY12" fmla="*/ 251202 h 278253"/>
              <a:gd name="connsiteX13" fmla="*/ 282508 w 309558"/>
              <a:gd name="connsiteY13" fmla="*/ 278253 h 278253"/>
              <a:gd name="connsiteX14" fmla="*/ 243863 w 309558"/>
              <a:gd name="connsiteY14" fmla="*/ 278253 h 278253"/>
              <a:gd name="connsiteX15" fmla="*/ 216812 w 309558"/>
              <a:gd name="connsiteY15" fmla="*/ 251202 h 278253"/>
              <a:gd name="connsiteX16" fmla="*/ 216812 w 309558"/>
              <a:gd name="connsiteY16" fmla="*/ 27064 h 278253"/>
              <a:gd name="connsiteX17" fmla="*/ 243863 w 309558"/>
              <a:gd name="connsiteY17" fmla="*/ 13 h 278253"/>
              <a:gd name="connsiteX18" fmla="*/ 282508 w 309558"/>
              <a:gd name="connsiteY18" fmla="*/ 13 h 278253"/>
              <a:gd name="connsiteX19" fmla="*/ 173901 w 309558"/>
              <a:gd name="connsiteY19" fmla="*/ 0 h 278253"/>
              <a:gd name="connsiteX20" fmla="*/ 200952 w 309558"/>
              <a:gd name="connsiteY20" fmla="*/ 27051 h 278253"/>
              <a:gd name="connsiteX21" fmla="*/ 200952 w 309558"/>
              <a:gd name="connsiteY21" fmla="*/ 251190 h 278253"/>
              <a:gd name="connsiteX22" fmla="*/ 173901 w 309558"/>
              <a:gd name="connsiteY22" fmla="*/ 278241 h 278253"/>
              <a:gd name="connsiteX23" fmla="*/ 135256 w 309558"/>
              <a:gd name="connsiteY23" fmla="*/ 278241 h 278253"/>
              <a:gd name="connsiteX24" fmla="*/ 108205 w 309558"/>
              <a:gd name="connsiteY24" fmla="*/ 251190 h 278253"/>
              <a:gd name="connsiteX25" fmla="*/ 108205 w 309558"/>
              <a:gd name="connsiteY25" fmla="*/ 27051 h 278253"/>
              <a:gd name="connsiteX26" fmla="*/ 135256 w 309558"/>
              <a:gd name="connsiteY26" fmla="*/ 0 h 278253"/>
              <a:gd name="connsiteX27" fmla="*/ 173901 w 309558"/>
              <a:gd name="connsiteY27" fmla="*/ 0 h 278253"/>
              <a:gd name="connsiteX28" fmla="*/ 65696 w 309558"/>
              <a:gd name="connsiteY28" fmla="*/ 23200 h 278253"/>
              <a:gd name="connsiteX29" fmla="*/ 27051 w 309558"/>
              <a:gd name="connsiteY29" fmla="*/ 23200 h 278253"/>
              <a:gd name="connsiteX30" fmla="*/ 26165 w 309558"/>
              <a:gd name="connsiteY30" fmla="*/ 23302 h 278253"/>
              <a:gd name="connsiteX31" fmla="*/ 23187 w 309558"/>
              <a:gd name="connsiteY31" fmla="*/ 27064 h 278253"/>
              <a:gd name="connsiteX32" fmla="*/ 23187 w 309558"/>
              <a:gd name="connsiteY32" fmla="*/ 251202 h 278253"/>
              <a:gd name="connsiteX33" fmla="*/ 27051 w 309558"/>
              <a:gd name="connsiteY33" fmla="*/ 255067 h 278253"/>
              <a:gd name="connsiteX34" fmla="*/ 65696 w 309558"/>
              <a:gd name="connsiteY34" fmla="*/ 255067 h 278253"/>
              <a:gd name="connsiteX35" fmla="*/ 69560 w 309558"/>
              <a:gd name="connsiteY35" fmla="*/ 251202 h 278253"/>
              <a:gd name="connsiteX36" fmla="*/ 69560 w 309558"/>
              <a:gd name="connsiteY36" fmla="*/ 27064 h 278253"/>
              <a:gd name="connsiteX37" fmla="*/ 65696 w 309558"/>
              <a:gd name="connsiteY37" fmla="*/ 23200 h 278253"/>
              <a:gd name="connsiteX38" fmla="*/ 282508 w 309558"/>
              <a:gd name="connsiteY38" fmla="*/ 23200 h 278253"/>
              <a:gd name="connsiteX39" fmla="*/ 243863 w 309558"/>
              <a:gd name="connsiteY39" fmla="*/ 23200 h 278253"/>
              <a:gd name="connsiteX40" fmla="*/ 239999 w 309558"/>
              <a:gd name="connsiteY40" fmla="*/ 27064 h 278253"/>
              <a:gd name="connsiteX41" fmla="*/ 239999 w 309558"/>
              <a:gd name="connsiteY41" fmla="*/ 251202 h 278253"/>
              <a:gd name="connsiteX42" fmla="*/ 243863 w 309558"/>
              <a:gd name="connsiteY42" fmla="*/ 255067 h 278253"/>
              <a:gd name="connsiteX43" fmla="*/ 282508 w 309558"/>
              <a:gd name="connsiteY43" fmla="*/ 255067 h 278253"/>
              <a:gd name="connsiteX44" fmla="*/ 286372 w 309558"/>
              <a:gd name="connsiteY44" fmla="*/ 251202 h 278253"/>
              <a:gd name="connsiteX45" fmla="*/ 286372 w 309558"/>
              <a:gd name="connsiteY45" fmla="*/ 27064 h 278253"/>
              <a:gd name="connsiteX46" fmla="*/ 282508 w 309558"/>
              <a:gd name="connsiteY46" fmla="*/ 23200 h 278253"/>
              <a:gd name="connsiteX47" fmla="*/ 173901 w 309558"/>
              <a:gd name="connsiteY47" fmla="*/ 23187 h 278253"/>
              <a:gd name="connsiteX48" fmla="*/ 135256 w 309558"/>
              <a:gd name="connsiteY48" fmla="*/ 23187 h 278253"/>
              <a:gd name="connsiteX49" fmla="*/ 131392 w 309558"/>
              <a:gd name="connsiteY49" fmla="*/ 27051 h 278253"/>
              <a:gd name="connsiteX50" fmla="*/ 131392 w 309558"/>
              <a:gd name="connsiteY50" fmla="*/ 251190 h 278253"/>
              <a:gd name="connsiteX51" fmla="*/ 135256 w 309558"/>
              <a:gd name="connsiteY51" fmla="*/ 255054 h 278253"/>
              <a:gd name="connsiteX52" fmla="*/ 173901 w 309558"/>
              <a:gd name="connsiteY52" fmla="*/ 255054 h 278253"/>
              <a:gd name="connsiteX53" fmla="*/ 177765 w 309558"/>
              <a:gd name="connsiteY53" fmla="*/ 251190 h 278253"/>
              <a:gd name="connsiteX54" fmla="*/ 177765 w 309558"/>
              <a:gd name="connsiteY54" fmla="*/ 27051 h 278253"/>
              <a:gd name="connsiteX55" fmla="*/ 173901 w 309558"/>
              <a:gd name="connsiteY55" fmla="*/ 23187 h 27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9558" h="278253">
                <a:moveTo>
                  <a:pt x="65696" y="13"/>
                </a:moveTo>
                <a:cubicBezTo>
                  <a:pt x="80636" y="13"/>
                  <a:pt x="92747" y="12124"/>
                  <a:pt x="92747" y="27064"/>
                </a:cubicBezTo>
                <a:lnTo>
                  <a:pt x="92747" y="251202"/>
                </a:lnTo>
                <a:cubicBezTo>
                  <a:pt x="92747" y="266142"/>
                  <a:pt x="80636" y="278253"/>
                  <a:pt x="65696" y="278253"/>
                </a:cubicBezTo>
                <a:lnTo>
                  <a:pt x="27051" y="278253"/>
                </a:lnTo>
                <a:cubicBezTo>
                  <a:pt x="12111" y="278253"/>
                  <a:pt x="0" y="266142"/>
                  <a:pt x="0" y="251202"/>
                </a:cubicBezTo>
                <a:lnTo>
                  <a:pt x="0" y="27064"/>
                </a:lnTo>
                <a:cubicBezTo>
                  <a:pt x="0" y="12871"/>
                  <a:pt x="10930" y="1231"/>
                  <a:pt x="24833" y="102"/>
                </a:cubicBezTo>
                <a:lnTo>
                  <a:pt x="27051" y="13"/>
                </a:lnTo>
                <a:lnTo>
                  <a:pt x="65696" y="13"/>
                </a:lnTo>
                <a:close/>
                <a:moveTo>
                  <a:pt x="282508" y="13"/>
                </a:moveTo>
                <a:cubicBezTo>
                  <a:pt x="297448" y="13"/>
                  <a:pt x="309559" y="12124"/>
                  <a:pt x="309559" y="27064"/>
                </a:cubicBezTo>
                <a:lnTo>
                  <a:pt x="309559" y="251202"/>
                </a:lnTo>
                <a:cubicBezTo>
                  <a:pt x="309559" y="266142"/>
                  <a:pt x="297448" y="278253"/>
                  <a:pt x="282508" y="278253"/>
                </a:cubicBezTo>
                <a:lnTo>
                  <a:pt x="243863" y="278253"/>
                </a:lnTo>
                <a:cubicBezTo>
                  <a:pt x="228923" y="278253"/>
                  <a:pt x="216812" y="266142"/>
                  <a:pt x="216812" y="251202"/>
                </a:cubicBezTo>
                <a:lnTo>
                  <a:pt x="216812" y="27064"/>
                </a:lnTo>
                <a:cubicBezTo>
                  <a:pt x="216812" y="12124"/>
                  <a:pt x="228923" y="13"/>
                  <a:pt x="243863" y="13"/>
                </a:cubicBezTo>
                <a:lnTo>
                  <a:pt x="282508" y="13"/>
                </a:lnTo>
                <a:close/>
                <a:moveTo>
                  <a:pt x="173901" y="0"/>
                </a:moveTo>
                <a:cubicBezTo>
                  <a:pt x="188841" y="0"/>
                  <a:pt x="200952" y="12111"/>
                  <a:pt x="200952" y="27051"/>
                </a:cubicBezTo>
                <a:lnTo>
                  <a:pt x="200952" y="251190"/>
                </a:lnTo>
                <a:cubicBezTo>
                  <a:pt x="200952" y="266130"/>
                  <a:pt x="188841" y="278241"/>
                  <a:pt x="173901" y="278241"/>
                </a:cubicBezTo>
                <a:lnTo>
                  <a:pt x="135256" y="278241"/>
                </a:lnTo>
                <a:cubicBezTo>
                  <a:pt x="120316" y="278241"/>
                  <a:pt x="108205" y="266130"/>
                  <a:pt x="108205" y="251190"/>
                </a:cubicBezTo>
                <a:lnTo>
                  <a:pt x="108205" y="27051"/>
                </a:lnTo>
                <a:cubicBezTo>
                  <a:pt x="108205" y="12111"/>
                  <a:pt x="120316" y="0"/>
                  <a:pt x="135256" y="0"/>
                </a:cubicBezTo>
                <a:lnTo>
                  <a:pt x="173901" y="0"/>
                </a:lnTo>
                <a:close/>
                <a:moveTo>
                  <a:pt x="65696" y="23200"/>
                </a:moveTo>
                <a:lnTo>
                  <a:pt x="27051" y="23200"/>
                </a:lnTo>
                <a:lnTo>
                  <a:pt x="26165" y="23302"/>
                </a:lnTo>
                <a:cubicBezTo>
                  <a:pt x="24458" y="23702"/>
                  <a:pt x="23187" y="25235"/>
                  <a:pt x="23187" y="27064"/>
                </a:cubicBezTo>
                <a:lnTo>
                  <a:pt x="23187" y="251202"/>
                </a:lnTo>
                <a:cubicBezTo>
                  <a:pt x="23187" y="253337"/>
                  <a:pt x="24917" y="255067"/>
                  <a:pt x="27051" y="255067"/>
                </a:cubicBezTo>
                <a:lnTo>
                  <a:pt x="65696" y="255067"/>
                </a:lnTo>
                <a:cubicBezTo>
                  <a:pt x="67830" y="255067"/>
                  <a:pt x="69560" y="253337"/>
                  <a:pt x="69560" y="251202"/>
                </a:cubicBezTo>
                <a:lnTo>
                  <a:pt x="69560" y="27064"/>
                </a:lnTo>
                <a:cubicBezTo>
                  <a:pt x="69560" y="24930"/>
                  <a:pt x="67830" y="23200"/>
                  <a:pt x="65696" y="23200"/>
                </a:cubicBezTo>
                <a:close/>
                <a:moveTo>
                  <a:pt x="282508" y="23200"/>
                </a:moveTo>
                <a:lnTo>
                  <a:pt x="243863" y="23200"/>
                </a:lnTo>
                <a:cubicBezTo>
                  <a:pt x="241730" y="23200"/>
                  <a:pt x="239999" y="24930"/>
                  <a:pt x="239999" y="27064"/>
                </a:cubicBezTo>
                <a:lnTo>
                  <a:pt x="239999" y="251202"/>
                </a:lnTo>
                <a:cubicBezTo>
                  <a:pt x="239999" y="253337"/>
                  <a:pt x="241730" y="255067"/>
                  <a:pt x="243863" y="255067"/>
                </a:cubicBezTo>
                <a:lnTo>
                  <a:pt x="282508" y="255067"/>
                </a:lnTo>
                <a:cubicBezTo>
                  <a:pt x="284642" y="255067"/>
                  <a:pt x="286372" y="253337"/>
                  <a:pt x="286372" y="251202"/>
                </a:cubicBezTo>
                <a:lnTo>
                  <a:pt x="286372" y="27064"/>
                </a:lnTo>
                <a:cubicBezTo>
                  <a:pt x="286372" y="24930"/>
                  <a:pt x="284642" y="23200"/>
                  <a:pt x="282508" y="23200"/>
                </a:cubicBezTo>
                <a:close/>
                <a:moveTo>
                  <a:pt x="173901" y="23187"/>
                </a:moveTo>
                <a:lnTo>
                  <a:pt x="135256" y="23187"/>
                </a:lnTo>
                <a:cubicBezTo>
                  <a:pt x="133122" y="23187"/>
                  <a:pt x="131392" y="24917"/>
                  <a:pt x="131392" y="27051"/>
                </a:cubicBezTo>
                <a:lnTo>
                  <a:pt x="131392" y="251190"/>
                </a:lnTo>
                <a:cubicBezTo>
                  <a:pt x="131392" y="253325"/>
                  <a:pt x="133122" y="255054"/>
                  <a:pt x="135256" y="255054"/>
                </a:cubicBezTo>
                <a:lnTo>
                  <a:pt x="173901" y="255054"/>
                </a:lnTo>
                <a:cubicBezTo>
                  <a:pt x="176036" y="255054"/>
                  <a:pt x="177765" y="253325"/>
                  <a:pt x="177765" y="251190"/>
                </a:cubicBezTo>
                <a:lnTo>
                  <a:pt x="177765" y="27051"/>
                </a:lnTo>
                <a:cubicBezTo>
                  <a:pt x="177765" y="24917"/>
                  <a:pt x="176036" y="23187"/>
                  <a:pt x="173901" y="2318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8" name="TextBox 7">
            <a:extLst>
              <a:ext uri="{FF2B5EF4-FFF2-40B4-BE49-F238E27FC236}">
                <a16:creationId xmlns:a16="http://schemas.microsoft.com/office/drawing/2014/main" id="{E443AA1C-8959-563C-2477-B26BF79F4E19}"/>
              </a:ext>
            </a:extLst>
          </p:cNvPr>
          <p:cNvSpPr txBox="1"/>
          <p:nvPr/>
        </p:nvSpPr>
        <p:spPr>
          <a:xfrm>
            <a:off x="1661134" y="2084190"/>
            <a:ext cx="5068888" cy="307777"/>
          </a:xfrm>
          <a:prstGeom prst="rect">
            <a:avLst/>
          </a:prstGeom>
          <a:noFill/>
        </p:spPr>
        <p:txBody>
          <a:bodyPr wrap="square" lIns="0" tIns="0" rIns="0" bIns="0" anchor="ctr">
            <a:spAutoFit/>
          </a:bodyPr>
          <a:lstStyle/>
          <a:p>
            <a:pPr indent="-411480"/>
            <a:r>
              <a:rPr lang="en-US" sz="2000">
                <a:latin typeface="+mj-lt"/>
              </a:rPr>
              <a:t>Classification</a:t>
            </a:r>
          </a:p>
        </p:txBody>
      </p:sp>
      <p:sp>
        <p:nvSpPr>
          <p:cNvPr id="63" name="Graphic 33" descr="Icon of a notepad with a pen">
            <a:extLst>
              <a:ext uri="{FF2B5EF4-FFF2-40B4-BE49-F238E27FC236}">
                <a16:creationId xmlns:a16="http://schemas.microsoft.com/office/drawing/2014/main" id="{E85F86EF-32E9-7DD8-A389-3AFD2B1A1C26}"/>
              </a:ext>
            </a:extLst>
          </p:cNvPr>
          <p:cNvSpPr/>
          <p:nvPr/>
        </p:nvSpPr>
        <p:spPr>
          <a:xfrm>
            <a:off x="663999" y="2819112"/>
            <a:ext cx="432334" cy="498246"/>
          </a:xfrm>
          <a:custGeom>
            <a:avLst/>
            <a:gdLst>
              <a:gd name="connsiteX0" fmla="*/ 65747 w 328770"/>
              <a:gd name="connsiteY0" fmla="*/ 120535 h 372600"/>
              <a:gd name="connsiteX1" fmla="*/ 76704 w 328770"/>
              <a:gd name="connsiteY1" fmla="*/ 109577 h 372600"/>
              <a:gd name="connsiteX2" fmla="*/ 186282 w 328770"/>
              <a:gd name="connsiteY2" fmla="*/ 109577 h 372600"/>
              <a:gd name="connsiteX3" fmla="*/ 197240 w 328770"/>
              <a:gd name="connsiteY3" fmla="*/ 120535 h 372600"/>
              <a:gd name="connsiteX4" fmla="*/ 186282 w 328770"/>
              <a:gd name="connsiteY4" fmla="*/ 131492 h 372600"/>
              <a:gd name="connsiteX5" fmla="*/ 76704 w 328770"/>
              <a:gd name="connsiteY5" fmla="*/ 131492 h 372600"/>
              <a:gd name="connsiteX6" fmla="*/ 65747 w 328770"/>
              <a:gd name="connsiteY6" fmla="*/ 120535 h 372600"/>
              <a:gd name="connsiteX7" fmla="*/ 76704 w 328770"/>
              <a:gd name="connsiteY7" fmla="*/ 175323 h 372600"/>
              <a:gd name="connsiteX8" fmla="*/ 65747 w 328770"/>
              <a:gd name="connsiteY8" fmla="*/ 186281 h 372600"/>
              <a:gd name="connsiteX9" fmla="*/ 76704 w 328770"/>
              <a:gd name="connsiteY9" fmla="*/ 197239 h 372600"/>
              <a:gd name="connsiteX10" fmla="*/ 186282 w 328770"/>
              <a:gd name="connsiteY10" fmla="*/ 197239 h 372600"/>
              <a:gd name="connsiteX11" fmla="*/ 197240 w 328770"/>
              <a:gd name="connsiteY11" fmla="*/ 186281 h 372600"/>
              <a:gd name="connsiteX12" fmla="*/ 186282 w 328770"/>
              <a:gd name="connsiteY12" fmla="*/ 175323 h 372600"/>
              <a:gd name="connsiteX13" fmla="*/ 76704 w 328770"/>
              <a:gd name="connsiteY13" fmla="*/ 175323 h 372600"/>
              <a:gd name="connsiteX14" fmla="*/ 65747 w 328770"/>
              <a:gd name="connsiteY14" fmla="*/ 252027 h 372600"/>
              <a:gd name="connsiteX15" fmla="*/ 76704 w 328770"/>
              <a:gd name="connsiteY15" fmla="*/ 241069 h 372600"/>
              <a:gd name="connsiteX16" fmla="*/ 120535 w 328770"/>
              <a:gd name="connsiteY16" fmla="*/ 241069 h 372600"/>
              <a:gd name="connsiteX17" fmla="*/ 131493 w 328770"/>
              <a:gd name="connsiteY17" fmla="*/ 252027 h 372600"/>
              <a:gd name="connsiteX18" fmla="*/ 120535 w 328770"/>
              <a:gd name="connsiteY18" fmla="*/ 262985 h 372600"/>
              <a:gd name="connsiteX19" fmla="*/ 76704 w 328770"/>
              <a:gd name="connsiteY19" fmla="*/ 262985 h 372600"/>
              <a:gd name="connsiteX20" fmla="*/ 65747 w 328770"/>
              <a:gd name="connsiteY20" fmla="*/ 252027 h 372600"/>
              <a:gd name="connsiteX21" fmla="*/ 43831 w 328770"/>
              <a:gd name="connsiteY21" fmla="*/ 10958 h 372600"/>
              <a:gd name="connsiteX22" fmla="*/ 54789 w 328770"/>
              <a:gd name="connsiteY22" fmla="*/ 0 h 372600"/>
              <a:gd name="connsiteX23" fmla="*/ 65747 w 328770"/>
              <a:gd name="connsiteY23" fmla="*/ 10958 h 372600"/>
              <a:gd name="connsiteX24" fmla="*/ 65747 w 328770"/>
              <a:gd name="connsiteY24" fmla="*/ 21915 h 372600"/>
              <a:gd name="connsiteX25" fmla="*/ 120535 w 328770"/>
              <a:gd name="connsiteY25" fmla="*/ 21915 h 372600"/>
              <a:gd name="connsiteX26" fmla="*/ 120535 w 328770"/>
              <a:gd name="connsiteY26" fmla="*/ 10958 h 372600"/>
              <a:gd name="connsiteX27" fmla="*/ 131493 w 328770"/>
              <a:gd name="connsiteY27" fmla="*/ 0 h 372600"/>
              <a:gd name="connsiteX28" fmla="*/ 142451 w 328770"/>
              <a:gd name="connsiteY28" fmla="*/ 10958 h 372600"/>
              <a:gd name="connsiteX29" fmla="*/ 142451 w 328770"/>
              <a:gd name="connsiteY29" fmla="*/ 21915 h 372600"/>
              <a:gd name="connsiteX30" fmla="*/ 197240 w 328770"/>
              <a:gd name="connsiteY30" fmla="*/ 21915 h 372600"/>
              <a:gd name="connsiteX31" fmla="*/ 197240 w 328770"/>
              <a:gd name="connsiteY31" fmla="*/ 10958 h 372600"/>
              <a:gd name="connsiteX32" fmla="*/ 208197 w 328770"/>
              <a:gd name="connsiteY32" fmla="*/ 0 h 372600"/>
              <a:gd name="connsiteX33" fmla="*/ 219155 w 328770"/>
              <a:gd name="connsiteY33" fmla="*/ 10958 h 372600"/>
              <a:gd name="connsiteX34" fmla="*/ 219155 w 328770"/>
              <a:gd name="connsiteY34" fmla="*/ 21915 h 372600"/>
              <a:gd name="connsiteX35" fmla="*/ 230113 w 328770"/>
              <a:gd name="connsiteY35" fmla="*/ 21915 h 372600"/>
              <a:gd name="connsiteX36" fmla="*/ 262986 w 328770"/>
              <a:gd name="connsiteY36" fmla="*/ 54789 h 372600"/>
              <a:gd name="connsiteX37" fmla="*/ 262986 w 328770"/>
              <a:gd name="connsiteY37" fmla="*/ 158484 h 372600"/>
              <a:gd name="connsiteX38" fmla="*/ 243306 w 328770"/>
              <a:gd name="connsiteY38" fmla="*/ 171831 h 372600"/>
              <a:gd name="connsiteX39" fmla="*/ 241071 w 328770"/>
              <a:gd name="connsiteY39" fmla="*/ 174067 h 372600"/>
              <a:gd name="connsiteX40" fmla="*/ 241071 w 328770"/>
              <a:gd name="connsiteY40" fmla="*/ 54789 h 372600"/>
              <a:gd name="connsiteX41" fmla="*/ 230113 w 328770"/>
              <a:gd name="connsiteY41" fmla="*/ 43831 h 372600"/>
              <a:gd name="connsiteX42" fmla="*/ 32873 w 328770"/>
              <a:gd name="connsiteY42" fmla="*/ 43831 h 372600"/>
              <a:gd name="connsiteX43" fmla="*/ 21916 w 328770"/>
              <a:gd name="connsiteY43" fmla="*/ 54789 h 372600"/>
              <a:gd name="connsiteX44" fmla="*/ 21916 w 328770"/>
              <a:gd name="connsiteY44" fmla="*/ 317773 h 372600"/>
              <a:gd name="connsiteX45" fmla="*/ 32873 w 328770"/>
              <a:gd name="connsiteY45" fmla="*/ 328731 h 372600"/>
              <a:gd name="connsiteX46" fmla="*/ 114409 w 328770"/>
              <a:gd name="connsiteY46" fmla="*/ 328731 h 372600"/>
              <a:gd name="connsiteX47" fmla="*/ 110830 w 328770"/>
              <a:gd name="connsiteY47" fmla="*/ 343046 h 372600"/>
              <a:gd name="connsiteX48" fmla="*/ 109640 w 328770"/>
              <a:gd name="connsiteY48" fmla="*/ 350646 h 372600"/>
              <a:gd name="connsiteX49" fmla="*/ 32873 w 328770"/>
              <a:gd name="connsiteY49" fmla="*/ 350646 h 372600"/>
              <a:gd name="connsiteX50" fmla="*/ 0 w 328770"/>
              <a:gd name="connsiteY50" fmla="*/ 317773 h 372600"/>
              <a:gd name="connsiteX51" fmla="*/ 0 w 328770"/>
              <a:gd name="connsiteY51" fmla="*/ 54789 h 372600"/>
              <a:gd name="connsiteX52" fmla="*/ 32873 w 328770"/>
              <a:gd name="connsiteY52" fmla="*/ 21915 h 372600"/>
              <a:gd name="connsiteX53" fmla="*/ 43831 w 328770"/>
              <a:gd name="connsiteY53" fmla="*/ 21915 h 372600"/>
              <a:gd name="connsiteX54" fmla="*/ 43831 w 328770"/>
              <a:gd name="connsiteY54" fmla="*/ 10958 h 372600"/>
              <a:gd name="connsiteX55" fmla="*/ 258805 w 328770"/>
              <a:gd name="connsiteY55" fmla="*/ 187328 h 372600"/>
              <a:gd name="connsiteX56" fmla="*/ 152966 w 328770"/>
              <a:gd name="connsiteY56" fmla="*/ 293167 h 372600"/>
              <a:gd name="connsiteX57" fmla="*/ 140299 w 328770"/>
              <a:gd name="connsiteY57" fmla="*/ 315536 h 372600"/>
              <a:gd name="connsiteX58" fmla="*/ 132093 w 328770"/>
              <a:gd name="connsiteY58" fmla="*/ 348363 h 372600"/>
              <a:gd name="connsiteX59" fmla="*/ 155732 w 328770"/>
              <a:gd name="connsiteY59" fmla="*/ 372001 h 372600"/>
              <a:gd name="connsiteX60" fmla="*/ 188559 w 328770"/>
              <a:gd name="connsiteY60" fmla="*/ 363793 h 372600"/>
              <a:gd name="connsiteX61" fmla="*/ 210928 w 328770"/>
              <a:gd name="connsiteY61" fmla="*/ 351129 h 372600"/>
              <a:gd name="connsiteX62" fmla="*/ 316767 w 328770"/>
              <a:gd name="connsiteY62" fmla="*/ 245290 h 372600"/>
              <a:gd name="connsiteX63" fmla="*/ 316767 w 328770"/>
              <a:gd name="connsiteY63" fmla="*/ 187328 h 372600"/>
              <a:gd name="connsiteX64" fmla="*/ 258805 w 328770"/>
              <a:gd name="connsiteY64" fmla="*/ 187328 h 37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8770" h="372600">
                <a:moveTo>
                  <a:pt x="65747" y="120535"/>
                </a:moveTo>
                <a:cubicBezTo>
                  <a:pt x="65747" y="114483"/>
                  <a:pt x="70653" y="109577"/>
                  <a:pt x="76704" y="109577"/>
                </a:cubicBezTo>
                <a:lnTo>
                  <a:pt x="186282" y="109577"/>
                </a:lnTo>
                <a:cubicBezTo>
                  <a:pt x="192333" y="109577"/>
                  <a:pt x="197240" y="114483"/>
                  <a:pt x="197240" y="120535"/>
                </a:cubicBezTo>
                <a:cubicBezTo>
                  <a:pt x="197240" y="126586"/>
                  <a:pt x="192333" y="131492"/>
                  <a:pt x="186282" y="131492"/>
                </a:cubicBezTo>
                <a:lnTo>
                  <a:pt x="76704" y="131492"/>
                </a:lnTo>
                <a:cubicBezTo>
                  <a:pt x="70653" y="131492"/>
                  <a:pt x="65747" y="126586"/>
                  <a:pt x="65747" y="120535"/>
                </a:cubicBezTo>
                <a:close/>
                <a:moveTo>
                  <a:pt x="76704" y="175323"/>
                </a:moveTo>
                <a:cubicBezTo>
                  <a:pt x="70653" y="175323"/>
                  <a:pt x="65747" y="180230"/>
                  <a:pt x="65747" y="186281"/>
                </a:cubicBezTo>
                <a:cubicBezTo>
                  <a:pt x="65747" y="192332"/>
                  <a:pt x="70653" y="197239"/>
                  <a:pt x="76704" y="197239"/>
                </a:cubicBezTo>
                <a:lnTo>
                  <a:pt x="186282" y="197239"/>
                </a:lnTo>
                <a:cubicBezTo>
                  <a:pt x="192333" y="197239"/>
                  <a:pt x="197240" y="192332"/>
                  <a:pt x="197240" y="186281"/>
                </a:cubicBezTo>
                <a:cubicBezTo>
                  <a:pt x="197240" y="180230"/>
                  <a:pt x="192333" y="175323"/>
                  <a:pt x="186282" y="175323"/>
                </a:cubicBezTo>
                <a:lnTo>
                  <a:pt x="76704" y="175323"/>
                </a:lnTo>
                <a:close/>
                <a:moveTo>
                  <a:pt x="65747" y="252027"/>
                </a:moveTo>
                <a:cubicBezTo>
                  <a:pt x="65747" y="245976"/>
                  <a:pt x="70653" y="241069"/>
                  <a:pt x="76704" y="241069"/>
                </a:cubicBezTo>
                <a:lnTo>
                  <a:pt x="120535" y="241069"/>
                </a:lnTo>
                <a:cubicBezTo>
                  <a:pt x="126587" y="241069"/>
                  <a:pt x="131493" y="245976"/>
                  <a:pt x="131493" y="252027"/>
                </a:cubicBezTo>
                <a:cubicBezTo>
                  <a:pt x="131493" y="258078"/>
                  <a:pt x="126587" y="262985"/>
                  <a:pt x="120535" y="262985"/>
                </a:cubicBezTo>
                <a:lnTo>
                  <a:pt x="76704" y="262985"/>
                </a:lnTo>
                <a:cubicBezTo>
                  <a:pt x="70653" y="262985"/>
                  <a:pt x="65747" y="258078"/>
                  <a:pt x="65747" y="252027"/>
                </a:cubicBezTo>
                <a:close/>
                <a:moveTo>
                  <a:pt x="43831" y="10958"/>
                </a:moveTo>
                <a:cubicBezTo>
                  <a:pt x="43831" y="4906"/>
                  <a:pt x="48737" y="0"/>
                  <a:pt x="54789" y="0"/>
                </a:cubicBezTo>
                <a:cubicBezTo>
                  <a:pt x="60841" y="0"/>
                  <a:pt x="65747" y="4906"/>
                  <a:pt x="65747" y="10958"/>
                </a:cubicBezTo>
                <a:lnTo>
                  <a:pt x="65747" y="21915"/>
                </a:lnTo>
                <a:lnTo>
                  <a:pt x="120535" y="21915"/>
                </a:lnTo>
                <a:lnTo>
                  <a:pt x="120535" y="10958"/>
                </a:lnTo>
                <a:cubicBezTo>
                  <a:pt x="120535" y="4906"/>
                  <a:pt x="125441" y="0"/>
                  <a:pt x="131493" y="0"/>
                </a:cubicBezTo>
                <a:cubicBezTo>
                  <a:pt x="137544" y="0"/>
                  <a:pt x="142451" y="4906"/>
                  <a:pt x="142451" y="10958"/>
                </a:cubicBezTo>
                <a:lnTo>
                  <a:pt x="142451" y="21915"/>
                </a:lnTo>
                <a:lnTo>
                  <a:pt x="197240" y="21915"/>
                </a:lnTo>
                <a:lnTo>
                  <a:pt x="197240" y="10958"/>
                </a:lnTo>
                <a:cubicBezTo>
                  <a:pt x="197240" y="4906"/>
                  <a:pt x="202146" y="0"/>
                  <a:pt x="208197" y="0"/>
                </a:cubicBezTo>
                <a:cubicBezTo>
                  <a:pt x="214248" y="0"/>
                  <a:pt x="219155" y="4906"/>
                  <a:pt x="219155" y="10958"/>
                </a:cubicBezTo>
                <a:lnTo>
                  <a:pt x="219155" y="21915"/>
                </a:lnTo>
                <a:lnTo>
                  <a:pt x="230113" y="21915"/>
                </a:lnTo>
                <a:cubicBezTo>
                  <a:pt x="248268" y="21915"/>
                  <a:pt x="262986" y="36633"/>
                  <a:pt x="262986" y="54789"/>
                </a:cubicBezTo>
                <a:lnTo>
                  <a:pt x="262986" y="158484"/>
                </a:lnTo>
                <a:cubicBezTo>
                  <a:pt x="255837" y="161547"/>
                  <a:pt x="249142" y="165996"/>
                  <a:pt x="243306" y="171831"/>
                </a:cubicBezTo>
                <a:lnTo>
                  <a:pt x="241071" y="174067"/>
                </a:lnTo>
                <a:lnTo>
                  <a:pt x="241071" y="54789"/>
                </a:lnTo>
                <a:cubicBezTo>
                  <a:pt x="241071" y="48737"/>
                  <a:pt x="236164" y="43831"/>
                  <a:pt x="230113" y="43831"/>
                </a:cubicBezTo>
                <a:lnTo>
                  <a:pt x="32873" y="43831"/>
                </a:lnTo>
                <a:cubicBezTo>
                  <a:pt x="26822" y="43831"/>
                  <a:pt x="21916" y="48737"/>
                  <a:pt x="21916" y="54789"/>
                </a:cubicBezTo>
                <a:lnTo>
                  <a:pt x="21916" y="317773"/>
                </a:lnTo>
                <a:cubicBezTo>
                  <a:pt x="21916" y="323824"/>
                  <a:pt x="26822" y="328731"/>
                  <a:pt x="32873" y="328731"/>
                </a:cubicBezTo>
                <a:lnTo>
                  <a:pt x="114409" y="328731"/>
                </a:lnTo>
                <a:lnTo>
                  <a:pt x="110830" y="343046"/>
                </a:lnTo>
                <a:cubicBezTo>
                  <a:pt x="110190" y="345608"/>
                  <a:pt x="109800" y="348146"/>
                  <a:pt x="109640" y="350646"/>
                </a:cubicBezTo>
                <a:lnTo>
                  <a:pt x="32873" y="350646"/>
                </a:lnTo>
                <a:cubicBezTo>
                  <a:pt x="14718" y="350646"/>
                  <a:pt x="0" y="335928"/>
                  <a:pt x="0" y="317773"/>
                </a:cubicBezTo>
                <a:lnTo>
                  <a:pt x="0" y="54789"/>
                </a:lnTo>
                <a:cubicBezTo>
                  <a:pt x="0" y="36633"/>
                  <a:pt x="14718" y="21915"/>
                  <a:pt x="32873" y="21915"/>
                </a:cubicBezTo>
                <a:lnTo>
                  <a:pt x="43831" y="21915"/>
                </a:lnTo>
                <a:lnTo>
                  <a:pt x="43831" y="10958"/>
                </a:lnTo>
                <a:close/>
                <a:moveTo>
                  <a:pt x="258805" y="187328"/>
                </a:moveTo>
                <a:lnTo>
                  <a:pt x="152966" y="293167"/>
                </a:lnTo>
                <a:cubicBezTo>
                  <a:pt x="146794" y="299338"/>
                  <a:pt x="142416" y="307070"/>
                  <a:pt x="140299" y="315536"/>
                </a:cubicBezTo>
                <a:lnTo>
                  <a:pt x="132093" y="348363"/>
                </a:lnTo>
                <a:cubicBezTo>
                  <a:pt x="128524" y="362639"/>
                  <a:pt x="141456" y="375569"/>
                  <a:pt x="155732" y="372001"/>
                </a:cubicBezTo>
                <a:lnTo>
                  <a:pt x="188559" y="363793"/>
                </a:lnTo>
                <a:cubicBezTo>
                  <a:pt x="197025" y="361676"/>
                  <a:pt x="204757" y="357300"/>
                  <a:pt x="210928" y="351129"/>
                </a:cubicBezTo>
                <a:lnTo>
                  <a:pt x="316767" y="245290"/>
                </a:lnTo>
                <a:cubicBezTo>
                  <a:pt x="332772" y="229283"/>
                  <a:pt x="332772" y="203333"/>
                  <a:pt x="316767" y="187328"/>
                </a:cubicBezTo>
                <a:cubicBezTo>
                  <a:pt x="300762" y="171322"/>
                  <a:pt x="274809" y="171322"/>
                  <a:pt x="258805" y="18732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5" name="TextBox 14">
            <a:extLst>
              <a:ext uri="{FF2B5EF4-FFF2-40B4-BE49-F238E27FC236}">
                <a16:creationId xmlns:a16="http://schemas.microsoft.com/office/drawing/2014/main" id="{87029113-BDE7-D269-BD46-E08683F7EEBA}"/>
              </a:ext>
            </a:extLst>
          </p:cNvPr>
          <p:cNvSpPr txBox="1"/>
          <p:nvPr/>
        </p:nvSpPr>
        <p:spPr>
          <a:xfrm>
            <a:off x="1661134" y="2914347"/>
            <a:ext cx="5068888" cy="307777"/>
          </a:xfrm>
          <a:prstGeom prst="rect">
            <a:avLst/>
          </a:prstGeom>
          <a:noFill/>
        </p:spPr>
        <p:txBody>
          <a:bodyPr wrap="square" lIns="0" tIns="0" rIns="0" bIns="0" anchor="ctr">
            <a:spAutoFit/>
          </a:bodyPr>
          <a:lstStyle/>
          <a:p>
            <a:r>
              <a:rPr lang="en-US" sz="2000">
                <a:latin typeface="+mj-lt"/>
              </a:rPr>
              <a:t>Summarization</a:t>
            </a:r>
          </a:p>
        </p:txBody>
      </p:sp>
      <p:sp>
        <p:nvSpPr>
          <p:cNvPr id="64" name="Graphic 101" descr="Icon of the letter A with two arcs at the top">
            <a:extLst>
              <a:ext uri="{FF2B5EF4-FFF2-40B4-BE49-F238E27FC236}">
                <a16:creationId xmlns:a16="http://schemas.microsoft.com/office/drawing/2014/main" id="{8DBB0EB4-C3C6-DFEE-9E06-9DA4608317F6}"/>
              </a:ext>
            </a:extLst>
          </p:cNvPr>
          <p:cNvSpPr/>
          <p:nvPr/>
        </p:nvSpPr>
        <p:spPr>
          <a:xfrm>
            <a:off x="665032" y="3699866"/>
            <a:ext cx="430269" cy="397050"/>
          </a:xfrm>
          <a:custGeom>
            <a:avLst/>
            <a:gdLst>
              <a:gd name="connsiteX0" fmla="*/ 202687 w 295897"/>
              <a:gd name="connsiteY0" fmla="*/ 1395 h 273052"/>
              <a:gd name="connsiteX1" fmla="*/ 187247 w 295897"/>
              <a:gd name="connsiteY1" fmla="*/ 5925 h 273052"/>
              <a:gd name="connsiteX2" fmla="*/ 191777 w 295897"/>
              <a:gd name="connsiteY2" fmla="*/ 21365 h 273052"/>
              <a:gd name="connsiteX3" fmla="*/ 254001 w 295897"/>
              <a:gd name="connsiteY3" fmla="*/ 79328 h 273052"/>
              <a:gd name="connsiteX4" fmla="*/ 273083 w 295897"/>
              <a:gd name="connsiteY4" fmla="*/ 162201 h 273052"/>
              <a:gd name="connsiteX5" fmla="*/ 284188 w 295897"/>
              <a:gd name="connsiteY5" fmla="*/ 173843 h 273052"/>
              <a:gd name="connsiteX6" fmla="*/ 295831 w 295897"/>
              <a:gd name="connsiteY6" fmla="*/ 162738 h 273052"/>
              <a:gd name="connsiteX7" fmla="*/ 273706 w 295897"/>
              <a:gd name="connsiteY7" fmla="*/ 67950 h 273052"/>
              <a:gd name="connsiteX8" fmla="*/ 202687 w 295897"/>
              <a:gd name="connsiteY8" fmla="*/ 1395 h 273052"/>
              <a:gd name="connsiteX9" fmla="*/ 199083 w 295897"/>
              <a:gd name="connsiteY9" fmla="*/ 56019 h 273052"/>
              <a:gd name="connsiteX10" fmla="*/ 183647 w 295897"/>
              <a:gd name="connsiteY10" fmla="*/ 60562 h 273052"/>
              <a:gd name="connsiteX11" fmla="*/ 188189 w 295897"/>
              <a:gd name="connsiteY11" fmla="*/ 75998 h 273052"/>
              <a:gd name="connsiteX12" fmla="*/ 214515 w 295897"/>
              <a:gd name="connsiteY12" fmla="*/ 102128 h 273052"/>
              <a:gd name="connsiteX13" fmla="*/ 223979 w 295897"/>
              <a:gd name="connsiteY13" fmla="*/ 137992 h 273052"/>
              <a:gd name="connsiteX14" fmla="*/ 235075 w 295897"/>
              <a:gd name="connsiteY14" fmla="*/ 149643 h 273052"/>
              <a:gd name="connsiteX15" fmla="*/ 246727 w 295897"/>
              <a:gd name="connsiteY15" fmla="*/ 138547 h 273052"/>
              <a:gd name="connsiteX16" fmla="*/ 234220 w 295897"/>
              <a:gd name="connsiteY16" fmla="*/ 90750 h 273052"/>
              <a:gd name="connsiteX17" fmla="*/ 199083 w 295897"/>
              <a:gd name="connsiteY17" fmla="*/ 56019 h 273052"/>
              <a:gd name="connsiteX18" fmla="*/ 98605 w 295897"/>
              <a:gd name="connsiteY18" fmla="*/ 30319 h 273052"/>
              <a:gd name="connsiteX19" fmla="*/ 109181 w 295897"/>
              <a:gd name="connsiteY19" fmla="*/ 37503 h 273052"/>
              <a:gd name="connsiteX20" fmla="*/ 196407 w 295897"/>
              <a:gd name="connsiteY20" fmla="*/ 257478 h 273052"/>
              <a:gd name="connsiteX21" fmla="*/ 190025 w 295897"/>
              <a:gd name="connsiteY21" fmla="*/ 272249 h 273052"/>
              <a:gd name="connsiteX22" fmla="*/ 175254 w 295897"/>
              <a:gd name="connsiteY22" fmla="*/ 265865 h 273052"/>
              <a:gd name="connsiteX23" fmla="*/ 148025 w 295897"/>
              <a:gd name="connsiteY23" fmla="*/ 197196 h 273052"/>
              <a:gd name="connsiteX24" fmla="*/ 49185 w 295897"/>
              <a:gd name="connsiteY24" fmla="*/ 197196 h 273052"/>
              <a:gd name="connsiteX25" fmla="*/ 21956 w 295897"/>
              <a:gd name="connsiteY25" fmla="*/ 265865 h 273052"/>
              <a:gd name="connsiteX26" fmla="*/ 7186 w 295897"/>
              <a:gd name="connsiteY26" fmla="*/ 272249 h 273052"/>
              <a:gd name="connsiteX27" fmla="*/ 804 w 295897"/>
              <a:gd name="connsiteY27" fmla="*/ 257478 h 273052"/>
              <a:gd name="connsiteX28" fmla="*/ 88029 w 295897"/>
              <a:gd name="connsiteY28" fmla="*/ 37503 h 273052"/>
              <a:gd name="connsiteX29" fmla="*/ 98605 w 295897"/>
              <a:gd name="connsiteY29" fmla="*/ 30319 h 273052"/>
              <a:gd name="connsiteX30" fmla="*/ 98605 w 295897"/>
              <a:gd name="connsiteY30" fmla="*/ 72563 h 273052"/>
              <a:gd name="connsiteX31" fmla="*/ 58209 w 295897"/>
              <a:gd name="connsiteY31" fmla="*/ 174440 h 273052"/>
              <a:gd name="connsiteX32" fmla="*/ 139002 w 295897"/>
              <a:gd name="connsiteY32" fmla="*/ 174440 h 273052"/>
              <a:gd name="connsiteX33" fmla="*/ 98605 w 295897"/>
              <a:gd name="connsiteY33" fmla="*/ 72563 h 27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5897" h="273052">
                <a:moveTo>
                  <a:pt x="202687" y="1395"/>
                </a:moveTo>
                <a:cubicBezTo>
                  <a:pt x="197173" y="-1618"/>
                  <a:pt x="190260" y="410"/>
                  <a:pt x="187247" y="5925"/>
                </a:cubicBezTo>
                <a:cubicBezTo>
                  <a:pt x="184235" y="11439"/>
                  <a:pt x="186263" y="18352"/>
                  <a:pt x="191777" y="21365"/>
                </a:cubicBezTo>
                <a:cubicBezTo>
                  <a:pt x="219892" y="36727"/>
                  <a:pt x="240555" y="56036"/>
                  <a:pt x="254001" y="79328"/>
                </a:cubicBezTo>
                <a:cubicBezTo>
                  <a:pt x="267447" y="102620"/>
                  <a:pt x="273838" y="130170"/>
                  <a:pt x="273083" y="162201"/>
                </a:cubicBezTo>
                <a:cubicBezTo>
                  <a:pt x="272936" y="168483"/>
                  <a:pt x="277907" y="173696"/>
                  <a:pt x="284188" y="173843"/>
                </a:cubicBezTo>
                <a:cubicBezTo>
                  <a:pt x="290470" y="173992"/>
                  <a:pt x="295682" y="169020"/>
                  <a:pt x="295831" y="162738"/>
                </a:cubicBezTo>
                <a:cubicBezTo>
                  <a:pt x="296681" y="126690"/>
                  <a:pt x="289336" y="95021"/>
                  <a:pt x="273706" y="67950"/>
                </a:cubicBezTo>
                <a:cubicBezTo>
                  <a:pt x="258079" y="40879"/>
                  <a:pt x="234326" y="18683"/>
                  <a:pt x="202687" y="1395"/>
                </a:cubicBezTo>
                <a:close/>
                <a:moveTo>
                  <a:pt x="199083" y="56019"/>
                </a:moveTo>
                <a:cubicBezTo>
                  <a:pt x="193567" y="53011"/>
                  <a:pt x="186656" y="55045"/>
                  <a:pt x="183647" y="60562"/>
                </a:cubicBezTo>
                <a:cubicBezTo>
                  <a:pt x="180639" y="66079"/>
                  <a:pt x="182674" y="72990"/>
                  <a:pt x="188189" y="75998"/>
                </a:cubicBezTo>
                <a:cubicBezTo>
                  <a:pt x="199136" y="81967"/>
                  <a:pt x="207866" y="90612"/>
                  <a:pt x="214515" y="102128"/>
                </a:cubicBezTo>
                <a:cubicBezTo>
                  <a:pt x="221162" y="113643"/>
                  <a:pt x="224284" y="125527"/>
                  <a:pt x="223979" y="137992"/>
                </a:cubicBezTo>
                <a:cubicBezTo>
                  <a:pt x="223826" y="144273"/>
                  <a:pt x="228794" y="149490"/>
                  <a:pt x="235075" y="149643"/>
                </a:cubicBezTo>
                <a:cubicBezTo>
                  <a:pt x="241357" y="149797"/>
                  <a:pt x="246574" y="144829"/>
                  <a:pt x="246727" y="138547"/>
                </a:cubicBezTo>
                <a:cubicBezTo>
                  <a:pt x="247134" y="121842"/>
                  <a:pt x="242932" y="105840"/>
                  <a:pt x="234220" y="90750"/>
                </a:cubicBezTo>
                <a:cubicBezTo>
                  <a:pt x="225508" y="75660"/>
                  <a:pt x="213752" y="64018"/>
                  <a:pt x="199083" y="56019"/>
                </a:cubicBezTo>
                <a:close/>
                <a:moveTo>
                  <a:pt x="98605" y="30319"/>
                </a:moveTo>
                <a:cubicBezTo>
                  <a:pt x="103270" y="30319"/>
                  <a:pt x="107462" y="33167"/>
                  <a:pt x="109181" y="37503"/>
                </a:cubicBezTo>
                <a:lnTo>
                  <a:pt x="196407" y="257478"/>
                </a:lnTo>
                <a:cubicBezTo>
                  <a:pt x="198723" y="263318"/>
                  <a:pt x="195865" y="269932"/>
                  <a:pt x="190025" y="272249"/>
                </a:cubicBezTo>
                <a:cubicBezTo>
                  <a:pt x="184183" y="274565"/>
                  <a:pt x="177571" y="271707"/>
                  <a:pt x="175254" y="265865"/>
                </a:cubicBezTo>
                <a:lnTo>
                  <a:pt x="148025" y="197196"/>
                </a:lnTo>
                <a:lnTo>
                  <a:pt x="49185" y="197196"/>
                </a:lnTo>
                <a:lnTo>
                  <a:pt x="21956" y="265865"/>
                </a:lnTo>
                <a:cubicBezTo>
                  <a:pt x="19640" y="271707"/>
                  <a:pt x="13027" y="274565"/>
                  <a:pt x="7186" y="272249"/>
                </a:cubicBezTo>
                <a:cubicBezTo>
                  <a:pt x="1345" y="269932"/>
                  <a:pt x="-1512" y="263318"/>
                  <a:pt x="804" y="257478"/>
                </a:cubicBezTo>
                <a:lnTo>
                  <a:pt x="88029" y="37503"/>
                </a:lnTo>
                <a:cubicBezTo>
                  <a:pt x="89749" y="33167"/>
                  <a:pt x="93941" y="30319"/>
                  <a:pt x="98605" y="30319"/>
                </a:cubicBezTo>
                <a:close/>
                <a:moveTo>
                  <a:pt x="98605" y="72563"/>
                </a:moveTo>
                <a:lnTo>
                  <a:pt x="58209" y="174440"/>
                </a:lnTo>
                <a:lnTo>
                  <a:pt x="139002" y="174440"/>
                </a:lnTo>
                <a:lnTo>
                  <a:pt x="98605" y="72563"/>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9" name="TextBox 18">
            <a:extLst>
              <a:ext uri="{FF2B5EF4-FFF2-40B4-BE49-F238E27FC236}">
                <a16:creationId xmlns:a16="http://schemas.microsoft.com/office/drawing/2014/main" id="{0C47FB56-60DF-374C-F169-24FF3BBC461F}"/>
              </a:ext>
            </a:extLst>
          </p:cNvPr>
          <p:cNvSpPr txBox="1"/>
          <p:nvPr/>
        </p:nvSpPr>
        <p:spPr>
          <a:xfrm>
            <a:off x="1661134" y="3744504"/>
            <a:ext cx="5068888" cy="307777"/>
          </a:xfrm>
          <a:prstGeom prst="rect">
            <a:avLst/>
          </a:prstGeom>
          <a:noFill/>
        </p:spPr>
        <p:txBody>
          <a:bodyPr wrap="square" lIns="0" tIns="0" rIns="0" bIns="0" anchor="ctr">
            <a:spAutoFit/>
          </a:bodyPr>
          <a:lstStyle/>
          <a:p>
            <a:r>
              <a:rPr lang="en-US" sz="2000">
                <a:latin typeface="+mj-lt"/>
              </a:rPr>
              <a:t>Translation</a:t>
            </a:r>
          </a:p>
        </p:txBody>
      </p:sp>
      <p:sp>
        <p:nvSpPr>
          <p:cNvPr id="65" name="Freeform: Shape 64" descr="Icon of a person with a right arrow inside a circle">
            <a:extLst>
              <a:ext uri="{FF2B5EF4-FFF2-40B4-BE49-F238E27FC236}">
                <a16:creationId xmlns:a16="http://schemas.microsoft.com/office/drawing/2014/main" id="{CF1C8F62-4E8B-2183-3DD9-0919902EC5A7}"/>
              </a:ext>
            </a:extLst>
          </p:cNvPr>
          <p:cNvSpPr/>
          <p:nvPr/>
        </p:nvSpPr>
        <p:spPr>
          <a:xfrm>
            <a:off x="643914" y="4492318"/>
            <a:ext cx="472506" cy="472460"/>
          </a:xfrm>
          <a:custGeom>
            <a:avLst/>
            <a:gdLst>
              <a:gd name="connsiteX0" fmla="*/ 234992 w 301781"/>
              <a:gd name="connsiteY0" fmla="*/ 181699 h 301752"/>
              <a:gd name="connsiteX1" fmla="*/ 224830 w 301781"/>
              <a:gd name="connsiteY1" fmla="*/ 181875 h 301752"/>
              <a:gd name="connsiteX2" fmla="*/ 224830 w 301781"/>
              <a:gd name="connsiteY2" fmla="*/ 191860 h 301752"/>
              <a:gd name="connsiteX3" fmla="*/ 248502 w 301781"/>
              <a:gd name="connsiteY3" fmla="*/ 215517 h 301752"/>
              <a:gd name="connsiteX4" fmla="*/ 186801 w 301781"/>
              <a:gd name="connsiteY4" fmla="*/ 215517 h 301752"/>
              <a:gd name="connsiteX5" fmla="*/ 179615 w 301781"/>
              <a:gd name="connsiteY5" fmla="*/ 222704 h 301752"/>
              <a:gd name="connsiteX6" fmla="*/ 186801 w 301781"/>
              <a:gd name="connsiteY6" fmla="*/ 229890 h 301752"/>
              <a:gd name="connsiteX7" fmla="*/ 248502 w 301781"/>
              <a:gd name="connsiteY7" fmla="*/ 229890 h 301752"/>
              <a:gd name="connsiteX8" fmla="*/ 224830 w 301781"/>
              <a:gd name="connsiteY8" fmla="*/ 253562 h 301752"/>
              <a:gd name="connsiteX9" fmla="*/ 225007 w 301781"/>
              <a:gd name="connsiteY9" fmla="*/ 263723 h 301752"/>
              <a:gd name="connsiteX10" fmla="*/ 234992 w 301781"/>
              <a:gd name="connsiteY10" fmla="*/ 263723 h 301752"/>
              <a:gd name="connsiteX11" fmla="*/ 270924 w 301781"/>
              <a:gd name="connsiteY11" fmla="*/ 227791 h 301752"/>
              <a:gd name="connsiteX12" fmla="*/ 273036 w 301781"/>
              <a:gd name="connsiteY12" fmla="*/ 222832 h 301752"/>
              <a:gd name="connsiteX13" fmla="*/ 273036 w 301781"/>
              <a:gd name="connsiteY13" fmla="*/ 222704 h 301752"/>
              <a:gd name="connsiteX14" fmla="*/ 270880 w 301781"/>
              <a:gd name="connsiteY14" fmla="*/ 217572 h 301752"/>
              <a:gd name="connsiteX15" fmla="*/ 32324 w 301781"/>
              <a:gd name="connsiteY15" fmla="*/ 172398 h 301752"/>
              <a:gd name="connsiteX16" fmla="*/ 143999 w 301781"/>
              <a:gd name="connsiteY16" fmla="*/ 172398 h 301752"/>
              <a:gd name="connsiteX17" fmla="*/ 133809 w 301781"/>
              <a:gd name="connsiteY17" fmla="*/ 193958 h 301752"/>
              <a:gd name="connsiteX18" fmla="*/ 32338 w 301781"/>
              <a:gd name="connsiteY18" fmla="*/ 193958 h 301752"/>
              <a:gd name="connsiteX19" fmla="*/ 21560 w 301781"/>
              <a:gd name="connsiteY19" fmla="*/ 204723 h 301752"/>
              <a:gd name="connsiteX20" fmla="*/ 21560 w 301781"/>
              <a:gd name="connsiteY20" fmla="*/ 213031 h 301752"/>
              <a:gd name="connsiteX21" fmla="*/ 29305 w 301781"/>
              <a:gd name="connsiteY21" fmla="*/ 234029 h 301752"/>
              <a:gd name="connsiteX22" fmla="*/ 114923 w 301781"/>
              <a:gd name="connsiteY22" fmla="*/ 265834 h 301752"/>
              <a:gd name="connsiteX23" fmla="*/ 139069 w 301781"/>
              <a:gd name="connsiteY23" fmla="*/ 264325 h 301752"/>
              <a:gd name="connsiteX24" fmla="*/ 152191 w 301781"/>
              <a:gd name="connsiteY24" fmla="*/ 283958 h 301752"/>
              <a:gd name="connsiteX25" fmla="*/ 114937 w 301781"/>
              <a:gd name="connsiteY25" fmla="*/ 287407 h 301752"/>
              <a:gd name="connsiteX26" fmla="*/ 12921 w 301781"/>
              <a:gd name="connsiteY26" fmla="*/ 248027 h 301752"/>
              <a:gd name="connsiteX27" fmla="*/ 0 w 301781"/>
              <a:gd name="connsiteY27" fmla="*/ 213031 h 301752"/>
              <a:gd name="connsiteX28" fmla="*/ 0 w 301781"/>
              <a:gd name="connsiteY28" fmla="*/ 204738 h 301752"/>
              <a:gd name="connsiteX29" fmla="*/ 0 w 301781"/>
              <a:gd name="connsiteY29" fmla="*/ 204723 h 301752"/>
              <a:gd name="connsiteX30" fmla="*/ 32324 w 301781"/>
              <a:gd name="connsiteY30" fmla="*/ 172398 h 301752"/>
              <a:gd name="connsiteX31" fmla="*/ 222733 w 301781"/>
              <a:gd name="connsiteY31" fmla="*/ 143654 h 301752"/>
              <a:gd name="connsiteX32" fmla="*/ 301781 w 301781"/>
              <a:gd name="connsiteY32" fmla="*/ 222704 h 301752"/>
              <a:gd name="connsiteX33" fmla="*/ 222733 w 301781"/>
              <a:gd name="connsiteY33" fmla="*/ 301752 h 301752"/>
              <a:gd name="connsiteX34" fmla="*/ 143683 w 301781"/>
              <a:gd name="connsiteY34" fmla="*/ 222704 h 301752"/>
              <a:gd name="connsiteX35" fmla="*/ 222733 w 301781"/>
              <a:gd name="connsiteY35" fmla="*/ 143654 h 301752"/>
              <a:gd name="connsiteX36" fmla="*/ 114937 w 301781"/>
              <a:gd name="connsiteY36" fmla="*/ 21560 h 301752"/>
              <a:gd name="connsiteX37" fmla="*/ 64634 w 301781"/>
              <a:gd name="connsiteY37" fmla="*/ 71863 h 301752"/>
              <a:gd name="connsiteX38" fmla="*/ 114937 w 301781"/>
              <a:gd name="connsiteY38" fmla="*/ 122168 h 301752"/>
              <a:gd name="connsiteX39" fmla="*/ 165241 w 301781"/>
              <a:gd name="connsiteY39" fmla="*/ 71863 h 301752"/>
              <a:gd name="connsiteX40" fmla="*/ 114937 w 301781"/>
              <a:gd name="connsiteY40" fmla="*/ 21560 h 301752"/>
              <a:gd name="connsiteX41" fmla="*/ 114937 w 301781"/>
              <a:gd name="connsiteY41" fmla="*/ 0 h 301752"/>
              <a:gd name="connsiteX42" fmla="*/ 186799 w 301781"/>
              <a:gd name="connsiteY42" fmla="*/ 71863 h 301752"/>
              <a:gd name="connsiteX43" fmla="*/ 114937 w 301781"/>
              <a:gd name="connsiteY43" fmla="*/ 143726 h 301752"/>
              <a:gd name="connsiteX44" fmla="*/ 43074 w 301781"/>
              <a:gd name="connsiteY44" fmla="*/ 71863 h 301752"/>
              <a:gd name="connsiteX45" fmla="*/ 114937 w 301781"/>
              <a:gd name="connsiteY45" fmla="*/ 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1781" h="301752">
                <a:moveTo>
                  <a:pt x="234992" y="181699"/>
                </a:moveTo>
                <a:cubicBezTo>
                  <a:pt x="232138" y="178942"/>
                  <a:pt x="227587" y="179021"/>
                  <a:pt x="224830" y="181875"/>
                </a:cubicBezTo>
                <a:cubicBezTo>
                  <a:pt x="222142" y="184661"/>
                  <a:pt x="222142" y="189075"/>
                  <a:pt x="224830" y="191860"/>
                </a:cubicBezTo>
                <a:lnTo>
                  <a:pt x="248502" y="215517"/>
                </a:lnTo>
                <a:lnTo>
                  <a:pt x="186801" y="215517"/>
                </a:lnTo>
                <a:cubicBezTo>
                  <a:pt x="182832" y="215517"/>
                  <a:pt x="179615" y="218736"/>
                  <a:pt x="179615" y="222704"/>
                </a:cubicBezTo>
                <a:cubicBezTo>
                  <a:pt x="179615" y="226671"/>
                  <a:pt x="182832" y="229890"/>
                  <a:pt x="186801" y="229890"/>
                </a:cubicBezTo>
                <a:lnTo>
                  <a:pt x="248502" y="229890"/>
                </a:lnTo>
                <a:lnTo>
                  <a:pt x="224830" y="253562"/>
                </a:lnTo>
                <a:cubicBezTo>
                  <a:pt x="222074" y="256415"/>
                  <a:pt x="222154" y="260966"/>
                  <a:pt x="225007" y="263723"/>
                </a:cubicBezTo>
                <a:cubicBezTo>
                  <a:pt x="227792" y="266412"/>
                  <a:pt x="232206" y="266412"/>
                  <a:pt x="234992" y="263723"/>
                </a:cubicBezTo>
                <a:lnTo>
                  <a:pt x="270924" y="227791"/>
                </a:lnTo>
                <a:cubicBezTo>
                  <a:pt x="272248" y="226478"/>
                  <a:pt x="273006" y="224699"/>
                  <a:pt x="273036" y="222832"/>
                </a:cubicBezTo>
                <a:lnTo>
                  <a:pt x="273036" y="222704"/>
                </a:lnTo>
                <a:cubicBezTo>
                  <a:pt x="273039" y="220771"/>
                  <a:pt x="272262" y="218921"/>
                  <a:pt x="270880" y="217572"/>
                </a:cubicBezTo>
                <a:close/>
                <a:moveTo>
                  <a:pt x="32324" y="172398"/>
                </a:moveTo>
                <a:lnTo>
                  <a:pt x="143999" y="172398"/>
                </a:lnTo>
                <a:cubicBezTo>
                  <a:pt x="139691" y="179118"/>
                  <a:pt x="136267" y="186363"/>
                  <a:pt x="133809" y="193958"/>
                </a:cubicBezTo>
                <a:lnTo>
                  <a:pt x="32338" y="193958"/>
                </a:lnTo>
                <a:cubicBezTo>
                  <a:pt x="26388" y="193958"/>
                  <a:pt x="21560" y="198786"/>
                  <a:pt x="21560" y="204723"/>
                </a:cubicBezTo>
                <a:lnTo>
                  <a:pt x="21560" y="213031"/>
                </a:lnTo>
                <a:cubicBezTo>
                  <a:pt x="21560" y="220728"/>
                  <a:pt x="24306" y="228174"/>
                  <a:pt x="29305" y="234029"/>
                </a:cubicBezTo>
                <a:cubicBezTo>
                  <a:pt x="47329" y="255127"/>
                  <a:pt x="75585" y="265834"/>
                  <a:pt x="114923" y="265834"/>
                </a:cubicBezTo>
                <a:cubicBezTo>
                  <a:pt x="123503" y="265834"/>
                  <a:pt x="131538" y="265332"/>
                  <a:pt x="139069" y="264325"/>
                </a:cubicBezTo>
                <a:cubicBezTo>
                  <a:pt x="142595" y="271399"/>
                  <a:pt x="147006" y="277996"/>
                  <a:pt x="152191" y="283958"/>
                </a:cubicBezTo>
                <a:cubicBezTo>
                  <a:pt x="140750" y="286257"/>
                  <a:pt x="128318" y="287407"/>
                  <a:pt x="114937" y="287407"/>
                </a:cubicBezTo>
                <a:cubicBezTo>
                  <a:pt x="69722" y="287407"/>
                  <a:pt x="35428" y="274387"/>
                  <a:pt x="12921" y="248027"/>
                </a:cubicBezTo>
                <a:cubicBezTo>
                  <a:pt x="4584" y="238267"/>
                  <a:pt x="0" y="225851"/>
                  <a:pt x="0" y="213031"/>
                </a:cubicBezTo>
                <a:lnTo>
                  <a:pt x="0" y="204738"/>
                </a:lnTo>
                <a:cubicBezTo>
                  <a:pt x="0" y="204733"/>
                  <a:pt x="0" y="204727"/>
                  <a:pt x="0" y="204723"/>
                </a:cubicBezTo>
                <a:cubicBezTo>
                  <a:pt x="0" y="186870"/>
                  <a:pt x="14472" y="172398"/>
                  <a:pt x="32324" y="172398"/>
                </a:cubicBezTo>
                <a:close/>
                <a:moveTo>
                  <a:pt x="222733" y="143654"/>
                </a:moveTo>
                <a:cubicBezTo>
                  <a:pt x="266391" y="143654"/>
                  <a:pt x="301781" y="179045"/>
                  <a:pt x="301781" y="222704"/>
                </a:cubicBezTo>
                <a:cubicBezTo>
                  <a:pt x="301781" y="266362"/>
                  <a:pt x="266391" y="301752"/>
                  <a:pt x="222733" y="301752"/>
                </a:cubicBezTo>
                <a:cubicBezTo>
                  <a:pt x="179074" y="301752"/>
                  <a:pt x="143683" y="266362"/>
                  <a:pt x="143683" y="222704"/>
                </a:cubicBezTo>
                <a:cubicBezTo>
                  <a:pt x="143683" y="179045"/>
                  <a:pt x="179074" y="143654"/>
                  <a:pt x="222733" y="143654"/>
                </a:cubicBezTo>
                <a:close/>
                <a:moveTo>
                  <a:pt x="114937" y="21560"/>
                </a:moveTo>
                <a:cubicBezTo>
                  <a:pt x="87156" y="21560"/>
                  <a:pt x="64634" y="44081"/>
                  <a:pt x="64634" y="71863"/>
                </a:cubicBezTo>
                <a:cubicBezTo>
                  <a:pt x="64634" y="99645"/>
                  <a:pt x="87156" y="122168"/>
                  <a:pt x="114937" y="122168"/>
                </a:cubicBezTo>
                <a:cubicBezTo>
                  <a:pt x="142719" y="122168"/>
                  <a:pt x="165241" y="99645"/>
                  <a:pt x="165241" y="71863"/>
                </a:cubicBezTo>
                <a:cubicBezTo>
                  <a:pt x="165241" y="44081"/>
                  <a:pt x="142719" y="21560"/>
                  <a:pt x="114937" y="21560"/>
                </a:cubicBezTo>
                <a:close/>
                <a:moveTo>
                  <a:pt x="114937" y="0"/>
                </a:moveTo>
                <a:cubicBezTo>
                  <a:pt x="154626" y="0"/>
                  <a:pt x="186799" y="32174"/>
                  <a:pt x="186799" y="71863"/>
                </a:cubicBezTo>
                <a:cubicBezTo>
                  <a:pt x="186799" y="111552"/>
                  <a:pt x="154626" y="143726"/>
                  <a:pt x="114937" y="143726"/>
                </a:cubicBezTo>
                <a:cubicBezTo>
                  <a:pt x="75249" y="143726"/>
                  <a:pt x="43074" y="111552"/>
                  <a:pt x="43074" y="71863"/>
                </a:cubicBezTo>
                <a:cubicBezTo>
                  <a:pt x="43074" y="32174"/>
                  <a:pt x="75249" y="0"/>
                  <a:pt x="114937" y="0"/>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39" name="TextBox 38">
            <a:extLst>
              <a:ext uri="{FF2B5EF4-FFF2-40B4-BE49-F238E27FC236}">
                <a16:creationId xmlns:a16="http://schemas.microsoft.com/office/drawing/2014/main" id="{75408655-F916-B4DE-216C-274399AF075D}"/>
              </a:ext>
            </a:extLst>
          </p:cNvPr>
          <p:cNvSpPr txBox="1"/>
          <p:nvPr/>
        </p:nvSpPr>
        <p:spPr>
          <a:xfrm>
            <a:off x="1661134" y="4574661"/>
            <a:ext cx="5068888" cy="307777"/>
          </a:xfrm>
          <a:prstGeom prst="rect">
            <a:avLst/>
          </a:prstGeom>
          <a:noFill/>
        </p:spPr>
        <p:txBody>
          <a:bodyPr wrap="square" lIns="0" tIns="0" rIns="0" bIns="0" anchor="ctr">
            <a:spAutoFit/>
          </a:bodyPr>
          <a:lstStyle/>
          <a:p>
            <a:r>
              <a:rPr lang="en-US" sz="2000">
                <a:latin typeface="+mj-lt"/>
              </a:rPr>
              <a:t>Generation</a:t>
            </a:r>
          </a:p>
        </p:txBody>
      </p:sp>
      <p:sp>
        <p:nvSpPr>
          <p:cNvPr id="66" name="Graphic 122" descr="Icon of a chat bubble">
            <a:extLst>
              <a:ext uri="{FF2B5EF4-FFF2-40B4-BE49-F238E27FC236}">
                <a16:creationId xmlns:a16="http://schemas.microsoft.com/office/drawing/2014/main" id="{13033810-7BA2-9953-416C-D95D6D2E1C40}"/>
              </a:ext>
            </a:extLst>
          </p:cNvPr>
          <p:cNvSpPr/>
          <p:nvPr/>
        </p:nvSpPr>
        <p:spPr>
          <a:xfrm>
            <a:off x="633282" y="5311799"/>
            <a:ext cx="493770" cy="493810"/>
          </a:xfrm>
          <a:custGeom>
            <a:avLst/>
            <a:gdLst>
              <a:gd name="connsiteX0" fmla="*/ 181067 w 362133"/>
              <a:gd name="connsiteY0" fmla="*/ 0 h 362162"/>
              <a:gd name="connsiteX1" fmla="*/ 362133 w 362133"/>
              <a:gd name="connsiteY1" fmla="*/ 181066 h 362162"/>
              <a:gd name="connsiteX2" fmla="*/ 181067 w 362133"/>
              <a:gd name="connsiteY2" fmla="*/ 362132 h 362162"/>
              <a:gd name="connsiteX3" fmla="*/ 98009 w 362133"/>
              <a:gd name="connsiteY3" fmla="*/ 341997 h 362162"/>
              <a:gd name="connsiteX4" fmla="*/ 28736 w 362133"/>
              <a:gd name="connsiteY4" fmla="*/ 361322 h 362162"/>
              <a:gd name="connsiteX5" fmla="*/ 849 w 362133"/>
              <a:gd name="connsiteY5" fmla="*/ 345611 h 362162"/>
              <a:gd name="connsiteX6" fmla="*/ 850 w 362133"/>
              <a:gd name="connsiteY6" fmla="*/ 333435 h 362162"/>
              <a:gd name="connsiteX7" fmla="*/ 20182 w 362133"/>
              <a:gd name="connsiteY7" fmla="*/ 264215 h 362162"/>
              <a:gd name="connsiteX8" fmla="*/ 0 w 362133"/>
              <a:gd name="connsiteY8" fmla="*/ 181066 h 362162"/>
              <a:gd name="connsiteX9" fmla="*/ 181067 w 362133"/>
              <a:gd name="connsiteY9" fmla="*/ 0 h 362162"/>
              <a:gd name="connsiteX10" fmla="*/ 181067 w 362133"/>
              <a:gd name="connsiteY10" fmla="*/ 27160 h 362162"/>
              <a:gd name="connsiteX11" fmla="*/ 27160 w 362133"/>
              <a:gd name="connsiteY11" fmla="*/ 181066 h 362162"/>
              <a:gd name="connsiteX12" fmla="*/ 46589 w 362133"/>
              <a:gd name="connsiteY12" fmla="*/ 255982 h 362162"/>
              <a:gd name="connsiteX13" fmla="*/ 49317 w 362133"/>
              <a:gd name="connsiteY13" fmla="*/ 260865 h 362162"/>
              <a:gd name="connsiteX14" fmla="*/ 29169 w 362133"/>
              <a:gd name="connsiteY14" fmla="*/ 333005 h 362162"/>
              <a:gd name="connsiteX15" fmla="*/ 101353 w 362133"/>
              <a:gd name="connsiteY15" fmla="*/ 312867 h 362162"/>
              <a:gd name="connsiteX16" fmla="*/ 106233 w 362133"/>
              <a:gd name="connsiteY16" fmla="*/ 315589 h 362162"/>
              <a:gd name="connsiteX17" fmla="*/ 181067 w 362133"/>
              <a:gd name="connsiteY17" fmla="*/ 334972 h 362162"/>
              <a:gd name="connsiteX18" fmla="*/ 334973 w 362133"/>
              <a:gd name="connsiteY18" fmla="*/ 181066 h 362162"/>
              <a:gd name="connsiteX19" fmla="*/ 181067 w 362133"/>
              <a:gd name="connsiteY19" fmla="*/ 27160 h 362162"/>
              <a:gd name="connsiteX20" fmla="*/ 122220 w 362133"/>
              <a:gd name="connsiteY20" fmla="*/ 199172 h 362162"/>
              <a:gd name="connsiteX21" fmla="*/ 203669 w 362133"/>
              <a:gd name="connsiteY21" fmla="*/ 199172 h 362162"/>
              <a:gd name="connsiteX22" fmla="*/ 217249 w 362133"/>
              <a:gd name="connsiteY22" fmla="*/ 212752 h 362162"/>
              <a:gd name="connsiteX23" fmla="*/ 205511 w 362133"/>
              <a:gd name="connsiteY23" fmla="*/ 226209 h 362162"/>
              <a:gd name="connsiteX24" fmla="*/ 203669 w 362133"/>
              <a:gd name="connsiteY24" fmla="*/ 226332 h 362162"/>
              <a:gd name="connsiteX25" fmla="*/ 122220 w 362133"/>
              <a:gd name="connsiteY25" fmla="*/ 226332 h 362162"/>
              <a:gd name="connsiteX26" fmla="*/ 108640 w 362133"/>
              <a:gd name="connsiteY26" fmla="*/ 212752 h 362162"/>
              <a:gd name="connsiteX27" fmla="*/ 120377 w 362133"/>
              <a:gd name="connsiteY27" fmla="*/ 199296 h 362162"/>
              <a:gd name="connsiteX28" fmla="*/ 122220 w 362133"/>
              <a:gd name="connsiteY28" fmla="*/ 199172 h 362162"/>
              <a:gd name="connsiteX29" fmla="*/ 203669 w 362133"/>
              <a:gd name="connsiteY29" fmla="*/ 199172 h 362162"/>
              <a:gd name="connsiteX30" fmla="*/ 122220 w 362133"/>
              <a:gd name="connsiteY30" fmla="*/ 199172 h 362162"/>
              <a:gd name="connsiteX31" fmla="*/ 122220 w 362133"/>
              <a:gd name="connsiteY31" fmla="*/ 135799 h 362162"/>
              <a:gd name="connsiteX32" fmla="*/ 239995 w 362133"/>
              <a:gd name="connsiteY32" fmla="*/ 135799 h 362162"/>
              <a:gd name="connsiteX33" fmla="*/ 253575 w 362133"/>
              <a:gd name="connsiteY33" fmla="*/ 149379 h 362162"/>
              <a:gd name="connsiteX34" fmla="*/ 241838 w 362133"/>
              <a:gd name="connsiteY34" fmla="*/ 162836 h 362162"/>
              <a:gd name="connsiteX35" fmla="*/ 239995 w 362133"/>
              <a:gd name="connsiteY35" fmla="*/ 162959 h 362162"/>
              <a:gd name="connsiteX36" fmla="*/ 122220 w 362133"/>
              <a:gd name="connsiteY36" fmla="*/ 162959 h 362162"/>
              <a:gd name="connsiteX37" fmla="*/ 108640 w 362133"/>
              <a:gd name="connsiteY37" fmla="*/ 149379 h 362162"/>
              <a:gd name="connsiteX38" fmla="*/ 120377 w 362133"/>
              <a:gd name="connsiteY38" fmla="*/ 135923 h 362162"/>
              <a:gd name="connsiteX39" fmla="*/ 122220 w 362133"/>
              <a:gd name="connsiteY39" fmla="*/ 135799 h 362162"/>
              <a:gd name="connsiteX40" fmla="*/ 239995 w 362133"/>
              <a:gd name="connsiteY40" fmla="*/ 135799 h 362162"/>
              <a:gd name="connsiteX41" fmla="*/ 122220 w 362133"/>
              <a:gd name="connsiteY41" fmla="*/ 135799 h 3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2133" h="362162">
                <a:moveTo>
                  <a:pt x="181067" y="0"/>
                </a:moveTo>
                <a:cubicBezTo>
                  <a:pt x="281066" y="0"/>
                  <a:pt x="362133" y="81066"/>
                  <a:pt x="362133" y="181066"/>
                </a:cubicBezTo>
                <a:cubicBezTo>
                  <a:pt x="362133" y="281065"/>
                  <a:pt x="281066" y="362132"/>
                  <a:pt x="181067" y="362132"/>
                </a:cubicBezTo>
                <a:cubicBezTo>
                  <a:pt x="151765" y="362132"/>
                  <a:pt x="123448" y="355153"/>
                  <a:pt x="98009" y="341997"/>
                </a:cubicBezTo>
                <a:lnTo>
                  <a:pt x="28736" y="361322"/>
                </a:lnTo>
                <a:cubicBezTo>
                  <a:pt x="16697" y="364685"/>
                  <a:pt x="4211" y="357650"/>
                  <a:pt x="849" y="345611"/>
                </a:cubicBezTo>
                <a:cubicBezTo>
                  <a:pt x="-263" y="341628"/>
                  <a:pt x="-263" y="337414"/>
                  <a:pt x="850" y="333435"/>
                </a:cubicBezTo>
                <a:lnTo>
                  <a:pt x="20182" y="264215"/>
                </a:lnTo>
                <a:cubicBezTo>
                  <a:pt x="6996" y="238753"/>
                  <a:pt x="0" y="210404"/>
                  <a:pt x="0" y="181066"/>
                </a:cubicBezTo>
                <a:cubicBezTo>
                  <a:pt x="0" y="81066"/>
                  <a:pt x="81066" y="0"/>
                  <a:pt x="181067" y="0"/>
                </a:cubicBezTo>
                <a:close/>
                <a:moveTo>
                  <a:pt x="181067" y="27160"/>
                </a:moveTo>
                <a:cubicBezTo>
                  <a:pt x="96066" y="27160"/>
                  <a:pt x="27160" y="96066"/>
                  <a:pt x="27160" y="181066"/>
                </a:cubicBezTo>
                <a:cubicBezTo>
                  <a:pt x="27160" y="207675"/>
                  <a:pt x="33910" y="233274"/>
                  <a:pt x="46589" y="255982"/>
                </a:cubicBezTo>
                <a:lnTo>
                  <a:pt x="49317" y="260865"/>
                </a:lnTo>
                <a:lnTo>
                  <a:pt x="29169" y="333005"/>
                </a:lnTo>
                <a:lnTo>
                  <a:pt x="101353" y="312867"/>
                </a:lnTo>
                <a:lnTo>
                  <a:pt x="106233" y="315589"/>
                </a:lnTo>
                <a:cubicBezTo>
                  <a:pt x="128921" y="328238"/>
                  <a:pt x="154490" y="334972"/>
                  <a:pt x="181067" y="334972"/>
                </a:cubicBezTo>
                <a:cubicBezTo>
                  <a:pt x="266067" y="334972"/>
                  <a:pt x="334973" y="266065"/>
                  <a:pt x="334973" y="181066"/>
                </a:cubicBezTo>
                <a:cubicBezTo>
                  <a:pt x="334973" y="96066"/>
                  <a:pt x="266067" y="27160"/>
                  <a:pt x="181067" y="27160"/>
                </a:cubicBezTo>
                <a:close/>
                <a:moveTo>
                  <a:pt x="122220" y="199172"/>
                </a:moveTo>
                <a:lnTo>
                  <a:pt x="203669" y="199172"/>
                </a:lnTo>
                <a:cubicBezTo>
                  <a:pt x="211169" y="199172"/>
                  <a:pt x="217249" y="205253"/>
                  <a:pt x="217249" y="212752"/>
                </a:cubicBezTo>
                <a:cubicBezTo>
                  <a:pt x="217249" y="219627"/>
                  <a:pt x="212140" y="225309"/>
                  <a:pt x="205511" y="226209"/>
                </a:cubicBezTo>
                <a:lnTo>
                  <a:pt x="203669" y="226332"/>
                </a:lnTo>
                <a:lnTo>
                  <a:pt x="122220" y="226332"/>
                </a:lnTo>
                <a:cubicBezTo>
                  <a:pt x="114720" y="226332"/>
                  <a:pt x="108640" y="220252"/>
                  <a:pt x="108640" y="212752"/>
                </a:cubicBezTo>
                <a:cubicBezTo>
                  <a:pt x="108640" y="205877"/>
                  <a:pt x="113749" y="200195"/>
                  <a:pt x="120377" y="199296"/>
                </a:cubicBezTo>
                <a:lnTo>
                  <a:pt x="122220" y="199172"/>
                </a:lnTo>
                <a:lnTo>
                  <a:pt x="203669" y="199172"/>
                </a:lnTo>
                <a:lnTo>
                  <a:pt x="122220" y="199172"/>
                </a:lnTo>
                <a:close/>
                <a:moveTo>
                  <a:pt x="122220" y="135799"/>
                </a:moveTo>
                <a:lnTo>
                  <a:pt x="239995" y="135799"/>
                </a:lnTo>
                <a:cubicBezTo>
                  <a:pt x="247495" y="135799"/>
                  <a:pt x="253575" y="141879"/>
                  <a:pt x="253575" y="149379"/>
                </a:cubicBezTo>
                <a:cubicBezTo>
                  <a:pt x="253575" y="156254"/>
                  <a:pt x="248465" y="161936"/>
                  <a:pt x="241838" y="162836"/>
                </a:cubicBezTo>
                <a:lnTo>
                  <a:pt x="239995" y="162959"/>
                </a:lnTo>
                <a:lnTo>
                  <a:pt x="122220" y="162959"/>
                </a:lnTo>
                <a:cubicBezTo>
                  <a:pt x="114720" y="162959"/>
                  <a:pt x="108640" y="156879"/>
                  <a:pt x="108640" y="149379"/>
                </a:cubicBezTo>
                <a:cubicBezTo>
                  <a:pt x="108640" y="142504"/>
                  <a:pt x="113749" y="136823"/>
                  <a:pt x="120377" y="135923"/>
                </a:cubicBezTo>
                <a:lnTo>
                  <a:pt x="122220" y="135799"/>
                </a:lnTo>
                <a:lnTo>
                  <a:pt x="239995" y="135799"/>
                </a:lnTo>
                <a:lnTo>
                  <a:pt x="122220" y="135799"/>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47" name="TextBox 46">
            <a:extLst>
              <a:ext uri="{FF2B5EF4-FFF2-40B4-BE49-F238E27FC236}">
                <a16:creationId xmlns:a16="http://schemas.microsoft.com/office/drawing/2014/main" id="{475764D5-6CC0-476F-8338-7C5C6E0835C1}"/>
              </a:ext>
            </a:extLst>
          </p:cNvPr>
          <p:cNvSpPr txBox="1"/>
          <p:nvPr/>
        </p:nvSpPr>
        <p:spPr>
          <a:xfrm>
            <a:off x="1661134" y="5404815"/>
            <a:ext cx="5068888" cy="307777"/>
          </a:xfrm>
          <a:prstGeom prst="rect">
            <a:avLst/>
          </a:prstGeom>
          <a:noFill/>
        </p:spPr>
        <p:txBody>
          <a:bodyPr wrap="square" lIns="0" tIns="0" rIns="0" bIns="0" anchor="ctr">
            <a:spAutoFit/>
          </a:bodyPr>
          <a:lstStyle/>
          <a:p>
            <a:r>
              <a:rPr lang="en-US" sz="2000">
                <a:latin typeface="+mj-lt"/>
              </a:rPr>
              <a:t>Dialogue</a:t>
            </a:r>
          </a:p>
        </p:txBody>
      </p:sp>
      <p:grpSp>
        <p:nvGrpSpPr>
          <p:cNvPr id="56" name="Group 55" descr="Screenshot of Copilot page with three sections, More Creative, More Balanced and More Precise highlighted on More Creative">
            <a:extLst>
              <a:ext uri="{FF2B5EF4-FFF2-40B4-BE49-F238E27FC236}">
                <a16:creationId xmlns:a16="http://schemas.microsoft.com/office/drawing/2014/main" id="{C51FA5ED-A98E-242F-5D0A-19CFBC9FE79F}"/>
              </a:ext>
            </a:extLst>
          </p:cNvPr>
          <p:cNvGrpSpPr/>
          <p:nvPr/>
        </p:nvGrpSpPr>
        <p:grpSpPr>
          <a:xfrm>
            <a:off x="7980897" y="882503"/>
            <a:ext cx="3592076" cy="5374966"/>
            <a:chOff x="8000045" y="911154"/>
            <a:chExt cx="3553780" cy="5317663"/>
          </a:xfrm>
        </p:grpSpPr>
        <p:sp>
          <p:nvSpPr>
            <p:cNvPr id="55" name="Rectangle 54">
              <a:extLst>
                <a:ext uri="{FF2B5EF4-FFF2-40B4-BE49-F238E27FC236}">
                  <a16:creationId xmlns:a16="http://schemas.microsoft.com/office/drawing/2014/main" id="{B8CAF7AC-F2F5-0C84-B1E9-939533602D55}"/>
                </a:ext>
              </a:extLst>
            </p:cNvPr>
            <p:cNvSpPr>
              <a:spLocks/>
            </p:cNvSpPr>
            <p:nvPr/>
          </p:nvSpPr>
          <p:spPr bwMode="auto">
            <a:xfrm>
              <a:off x="8000045" y="911154"/>
              <a:ext cx="3553780" cy="531766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a:extLst>
                <a:ext uri="{FF2B5EF4-FFF2-40B4-BE49-F238E27FC236}">
                  <a16:creationId xmlns:a16="http://schemas.microsoft.com/office/drawing/2014/main" id="{0658C255-12B9-7C9F-2DC3-344D74B73F24}"/>
                </a:ext>
              </a:extLst>
            </p:cNvPr>
            <p:cNvPicPr>
              <a:picLocks/>
            </p:cNvPicPr>
            <p:nvPr/>
          </p:nvPicPr>
          <p:blipFill rotWithShape="1">
            <a:blip r:embed="rId4"/>
            <a:srcRect l="1405" t="1857" r="292" b="745"/>
            <a:stretch/>
          </p:blipFill>
          <p:spPr>
            <a:xfrm>
              <a:off x="8239125" y="911154"/>
              <a:ext cx="3075620" cy="5317663"/>
            </a:xfrm>
            <a:prstGeom prst="rect">
              <a:avLst/>
            </a:prstGeom>
            <a:solidFill>
              <a:srgbClr val="F7F7F7"/>
            </a:solidFill>
          </p:spPr>
        </p:pic>
      </p:grpSp>
    </p:spTree>
    <p:custDataLst>
      <p:tags r:id="rId1"/>
    </p:custDataLst>
    <p:extLst>
      <p:ext uri="{BB962C8B-B14F-4D97-AF65-F5344CB8AC3E}">
        <p14:creationId xmlns:p14="http://schemas.microsoft.com/office/powerpoint/2010/main" val="3868440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10" presetClass="entr" presetSubtype="0" fill="hold" grpId="0" nodeType="withEffect">
                                  <p:stCondLst>
                                    <p:cond delay="4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400"/>
                                  </p:stCondLst>
                                  <p:childTnLst>
                                    <p:animMotion origin="layout" path="M -0.01719 -0.00023 L -4.16667E-7 1.11111E-6 " pathEditMode="relative" rAng="0" ptsTypes="AA">
                                      <p:cBhvr>
                                        <p:cTn id="17" dur="750" fill="hold"/>
                                        <p:tgtEl>
                                          <p:spTgt spid="8"/>
                                        </p:tgtEl>
                                        <p:attrNameLst>
                                          <p:attrName>ppt_x</p:attrName>
                                          <p:attrName>ppt_y</p:attrName>
                                        </p:attrNameLst>
                                      </p:cBhvr>
                                      <p:rCtr x="859" y="0"/>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500" fill="hold"/>
                                        <p:tgtEl>
                                          <p:spTgt spid="63"/>
                                        </p:tgtEl>
                                        <p:attrNameLst>
                                          <p:attrName>ppt_w</p:attrName>
                                        </p:attrNameLst>
                                      </p:cBhvr>
                                      <p:tavLst>
                                        <p:tav tm="0">
                                          <p:val>
                                            <p:fltVal val="0"/>
                                          </p:val>
                                        </p:tav>
                                        <p:tav tm="100000">
                                          <p:val>
                                            <p:strVal val="#ppt_w"/>
                                          </p:val>
                                        </p:tav>
                                      </p:tavLst>
                                    </p:anim>
                                    <p:anim calcmode="lin" valueType="num">
                                      <p:cBhvr>
                                        <p:cTn id="23" dur="500" fill="hold"/>
                                        <p:tgtEl>
                                          <p:spTgt spid="63"/>
                                        </p:tgtEl>
                                        <p:attrNameLst>
                                          <p:attrName>ppt_h</p:attrName>
                                        </p:attrNameLst>
                                      </p:cBhvr>
                                      <p:tavLst>
                                        <p:tav tm="0">
                                          <p:val>
                                            <p:fltVal val="0"/>
                                          </p:val>
                                        </p:tav>
                                        <p:tav tm="100000">
                                          <p:val>
                                            <p:strVal val="#ppt_h"/>
                                          </p:val>
                                        </p:tav>
                                      </p:tavLst>
                                    </p:anim>
                                    <p:animEffect transition="in" filter="fade">
                                      <p:cBhvr>
                                        <p:cTn id="24" dur="500"/>
                                        <p:tgtEl>
                                          <p:spTgt spid="63"/>
                                        </p:tgtEl>
                                      </p:cBhvr>
                                    </p:animEffect>
                                  </p:childTnLst>
                                </p:cTn>
                              </p:par>
                              <p:par>
                                <p:cTn id="25" presetID="22" presetClass="entr" presetSubtype="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10" presetClass="entr" presetSubtype="0" fill="hold" nodeType="withEffect">
                                  <p:stCondLst>
                                    <p:cond delay="4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400"/>
                                  </p:stCondLst>
                                  <p:childTnLst>
                                    <p:animMotion origin="layout" path="M -0.01719 -0.00024 L -4.16667E-7 4.44444E-6 " pathEditMode="relative" rAng="0" ptsTypes="AA">
                                      <p:cBhvr>
                                        <p:cTn id="32" dur="750" fill="hold"/>
                                        <p:tgtEl>
                                          <p:spTgt spid="13"/>
                                        </p:tgtEl>
                                        <p:attrNameLst>
                                          <p:attrName>ppt_x</p:attrName>
                                          <p:attrName>ppt_y</p:attrName>
                                        </p:attrNameLst>
                                      </p:cBhvr>
                                      <p:rCtr x="859" y="0"/>
                                    </p:animMotion>
                                  </p:childTnLst>
                                </p:cTn>
                              </p:par>
                              <p:par>
                                <p:cTn id="33" presetID="10" presetClass="entr" presetSubtype="0" fill="hold" grpId="0" nodeType="withEffect">
                                  <p:stCondLst>
                                    <p:cond delay="4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42" presetClass="path" presetSubtype="0" decel="100000" fill="hold" grpId="1" nodeType="withEffect">
                                  <p:stCondLst>
                                    <p:cond delay="400"/>
                                  </p:stCondLst>
                                  <p:childTnLst>
                                    <p:animMotion origin="layout" path="M -0.01719 -0.00023 L -4.16667E-7 -3.7037E-6 " pathEditMode="relative" rAng="0" ptsTypes="AA">
                                      <p:cBhvr>
                                        <p:cTn id="37" dur="750" fill="hold"/>
                                        <p:tgtEl>
                                          <p:spTgt spid="15"/>
                                        </p:tgtEl>
                                        <p:attrNameLst>
                                          <p:attrName>ppt_x</p:attrName>
                                          <p:attrName>ppt_y</p:attrName>
                                        </p:attrNameLst>
                                      </p:cBhvr>
                                      <p:rCtr x="859" y="0"/>
                                    </p:animMotion>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0" fill="hold"/>
                                        <p:tgtEl>
                                          <p:spTgt spid="64"/>
                                        </p:tgtEl>
                                        <p:attrNameLst>
                                          <p:attrName>ppt_w</p:attrName>
                                        </p:attrNameLst>
                                      </p:cBhvr>
                                      <p:tavLst>
                                        <p:tav tm="0">
                                          <p:val>
                                            <p:fltVal val="0"/>
                                          </p:val>
                                        </p:tav>
                                        <p:tav tm="100000">
                                          <p:val>
                                            <p:strVal val="#ppt_w"/>
                                          </p:val>
                                        </p:tav>
                                      </p:tavLst>
                                    </p:anim>
                                    <p:anim calcmode="lin" valueType="num">
                                      <p:cBhvr>
                                        <p:cTn id="43" dur="500" fill="hold"/>
                                        <p:tgtEl>
                                          <p:spTgt spid="64"/>
                                        </p:tgtEl>
                                        <p:attrNameLst>
                                          <p:attrName>ppt_h</p:attrName>
                                        </p:attrNameLst>
                                      </p:cBhvr>
                                      <p:tavLst>
                                        <p:tav tm="0">
                                          <p:val>
                                            <p:fltVal val="0"/>
                                          </p:val>
                                        </p:tav>
                                        <p:tav tm="100000">
                                          <p:val>
                                            <p:strVal val="#ppt_h"/>
                                          </p:val>
                                        </p:tav>
                                      </p:tavLst>
                                    </p:anim>
                                    <p:animEffect transition="in" filter="fade">
                                      <p:cBhvr>
                                        <p:cTn id="44" dur="500"/>
                                        <p:tgtEl>
                                          <p:spTgt spid="64"/>
                                        </p:tgtEl>
                                      </p:cBhvr>
                                    </p:animEffect>
                                  </p:childTnLst>
                                </p:cTn>
                              </p:par>
                              <p:par>
                                <p:cTn id="45" presetID="22" presetClass="entr" presetSubtype="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par>
                                <p:cTn id="48" presetID="10" presetClass="entr" presetSubtype="0" fill="hold" nodeType="withEffect">
                                  <p:stCondLst>
                                    <p:cond delay="4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42" presetClass="path" presetSubtype="0" decel="100000" fill="hold" nodeType="withEffect">
                                  <p:stCondLst>
                                    <p:cond delay="400"/>
                                  </p:stCondLst>
                                  <p:childTnLst>
                                    <p:animMotion origin="layout" path="M -0.01719 -0.00023 L -4.16667E-7 -3.7037E-7 " pathEditMode="relative" rAng="0" ptsTypes="AA">
                                      <p:cBhvr>
                                        <p:cTn id="52" dur="750" fill="hold"/>
                                        <p:tgtEl>
                                          <p:spTgt spid="18"/>
                                        </p:tgtEl>
                                        <p:attrNameLst>
                                          <p:attrName>ppt_x</p:attrName>
                                          <p:attrName>ppt_y</p:attrName>
                                        </p:attrNameLst>
                                      </p:cBhvr>
                                      <p:rCtr x="859" y="0"/>
                                    </p:animMotion>
                                  </p:childTnLst>
                                </p:cTn>
                              </p:par>
                              <p:par>
                                <p:cTn id="53" presetID="10" presetClass="entr" presetSubtype="0" fill="hold" grpId="0" nodeType="withEffect">
                                  <p:stCondLst>
                                    <p:cond delay="4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42" presetClass="path" presetSubtype="0" decel="100000" fill="hold" grpId="1" nodeType="withEffect">
                                  <p:stCondLst>
                                    <p:cond delay="400"/>
                                  </p:stCondLst>
                                  <p:childTnLst>
                                    <p:animMotion origin="layout" path="M -0.01719 -0.00023 L -4.16667E-7 1.48148E-6 " pathEditMode="relative" rAng="0" ptsTypes="AA">
                                      <p:cBhvr>
                                        <p:cTn id="57" dur="750" fill="hold"/>
                                        <p:tgtEl>
                                          <p:spTgt spid="19"/>
                                        </p:tgtEl>
                                        <p:attrNameLst>
                                          <p:attrName>ppt_x</p:attrName>
                                          <p:attrName>ppt_y</p:attrName>
                                        </p:attrNameLst>
                                      </p:cBhvr>
                                      <p:rCtr x="859" y="0"/>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par>
                                <p:cTn id="65" presetID="22" presetClass="entr" presetSubtype="1"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up)">
                                      <p:cBhvr>
                                        <p:cTn id="67" dur="500"/>
                                        <p:tgtEl>
                                          <p:spTgt spid="40"/>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42" presetClass="path" presetSubtype="0" decel="100000" fill="hold" grpId="1" nodeType="withEffect">
                                  <p:stCondLst>
                                    <p:cond delay="400"/>
                                  </p:stCondLst>
                                  <p:childTnLst>
                                    <p:animMotion origin="layout" path="M -0.01719 -0.00023 L -4.16667E-7 -3.33333E-6 " pathEditMode="relative" rAng="0" ptsTypes="AA">
                                      <p:cBhvr>
                                        <p:cTn id="72" dur="750" fill="hold"/>
                                        <p:tgtEl>
                                          <p:spTgt spid="39"/>
                                        </p:tgtEl>
                                        <p:attrNameLst>
                                          <p:attrName>ppt_x</p:attrName>
                                          <p:attrName>ppt_y</p:attrName>
                                        </p:attrNameLst>
                                      </p:cBhvr>
                                      <p:rCtr x="859" y="0"/>
                                    </p:animMotion>
                                  </p:childTnLst>
                                </p:cTn>
                              </p:par>
                              <p:par>
                                <p:cTn id="73" presetID="10" presetClass="entr" presetSubtype="0" fill="hold" nodeType="withEffect">
                                  <p:stCondLst>
                                    <p:cond delay="40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42" presetClass="path" presetSubtype="0" decel="100000" fill="hold" nodeType="withEffect">
                                  <p:stCondLst>
                                    <p:cond delay="400"/>
                                  </p:stCondLst>
                                  <p:childTnLst>
                                    <p:animMotion origin="layout" path="M -0.01719 -0.00024 L -4.16667E-7 4.81481E-6 " pathEditMode="relative" rAng="0" ptsTypes="AA">
                                      <p:cBhvr>
                                        <p:cTn id="77" dur="750" fill="hold"/>
                                        <p:tgtEl>
                                          <p:spTgt spid="45"/>
                                        </p:tgtEl>
                                        <p:attrNameLst>
                                          <p:attrName>ppt_x</p:attrName>
                                          <p:attrName>ppt_y</p:attrName>
                                        </p:attrNameLst>
                                      </p:cBhvr>
                                      <p:rCtr x="859" y="0"/>
                                    </p:animMotion>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22" presetClass="entr" presetSubtype="1"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up)">
                                      <p:cBhvr>
                                        <p:cTn id="87" dur="500"/>
                                        <p:tgtEl>
                                          <p:spTgt spid="48"/>
                                        </p:tgtEl>
                                      </p:cBhvr>
                                    </p:animEffect>
                                  </p:childTnLst>
                                </p:cTn>
                              </p:par>
                              <p:par>
                                <p:cTn id="88" presetID="10" presetClass="entr" presetSubtype="0" fill="hold" grpId="0" nodeType="withEffect">
                                  <p:stCondLst>
                                    <p:cond delay="400"/>
                                  </p:stCondLst>
                                  <p:childTnLst>
                                    <p:set>
                                      <p:cBhvr>
                                        <p:cTn id="89" dur="1" fill="hold">
                                          <p:stCondLst>
                                            <p:cond delay="0"/>
                                          </p:stCondLst>
                                        </p:cTn>
                                        <p:tgtEl>
                                          <p:spTgt spid="47"/>
                                        </p:tgtEl>
                                        <p:attrNameLst>
                                          <p:attrName>style.visibility</p:attrName>
                                        </p:attrNameLst>
                                      </p:cBhvr>
                                      <p:to>
                                        <p:strVal val="visible"/>
                                      </p:to>
                                    </p:set>
                                    <p:animEffect transition="in" filter="fade">
                                      <p:cBhvr>
                                        <p:cTn id="90" dur="500"/>
                                        <p:tgtEl>
                                          <p:spTgt spid="47"/>
                                        </p:tgtEl>
                                      </p:cBhvr>
                                    </p:animEffect>
                                  </p:childTnLst>
                                </p:cTn>
                              </p:par>
                              <p:par>
                                <p:cTn id="91" presetID="42" presetClass="path" presetSubtype="0" decel="100000" fill="hold" grpId="1" nodeType="withEffect">
                                  <p:stCondLst>
                                    <p:cond delay="400"/>
                                  </p:stCondLst>
                                  <p:childTnLst>
                                    <p:animMotion origin="layout" path="M -0.01719 -0.00023 L -4.16667E-7 3.33333E-6 " pathEditMode="relative" rAng="0" ptsTypes="AA">
                                      <p:cBhvr>
                                        <p:cTn id="92" dur="750" fill="hold"/>
                                        <p:tgtEl>
                                          <p:spTgt spid="47"/>
                                        </p:tgtEl>
                                        <p:attrNameLst>
                                          <p:attrName>ppt_x</p:attrName>
                                          <p:attrName>ppt_y</p:attrName>
                                        </p:attrNameLst>
                                      </p:cBhvr>
                                      <p:rCtr x="859" y="0"/>
                                    </p:animMotion>
                                  </p:childTnLst>
                                </p:cTn>
                              </p:par>
                              <p:par>
                                <p:cTn id="93" presetID="10" presetClass="entr" presetSubtype="0" fill="hold" nodeType="withEffect">
                                  <p:stCondLst>
                                    <p:cond delay="40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500"/>
                                        <p:tgtEl>
                                          <p:spTgt spid="50"/>
                                        </p:tgtEl>
                                      </p:cBhvr>
                                    </p:animEffect>
                                  </p:childTnLst>
                                </p:cTn>
                              </p:par>
                              <p:par>
                                <p:cTn id="96" presetID="42" presetClass="path" presetSubtype="0" decel="100000" fill="hold" nodeType="withEffect">
                                  <p:stCondLst>
                                    <p:cond delay="400"/>
                                  </p:stCondLst>
                                  <p:childTnLst>
                                    <p:animMotion origin="layout" path="M -0.01719 -0.00023 L -4.16667E-7 1.11022E-16 " pathEditMode="relative" rAng="0" ptsTypes="AA">
                                      <p:cBhvr>
                                        <p:cTn id="97" dur="750" fill="hold"/>
                                        <p:tgtEl>
                                          <p:spTgt spid="50"/>
                                        </p:tgtEl>
                                        <p:attrNameLst>
                                          <p:attrName>ppt_x</p:attrName>
                                          <p:attrName>ppt_y</p:attrName>
                                        </p:attrNameLst>
                                      </p:cBhvr>
                                      <p:rCtr x="859" y="0"/>
                                    </p:animMotion>
                                  </p:childTnLst>
                                </p:cTn>
                              </p:par>
                              <p:par>
                                <p:cTn id="98" presetID="22" presetClass="entr" presetSubtype="1" fill="hold" nodeType="withEffect">
                                  <p:stCondLst>
                                    <p:cond delay="400"/>
                                  </p:stCondLst>
                                  <p:childTnLst>
                                    <p:set>
                                      <p:cBhvr>
                                        <p:cTn id="99" dur="1" fill="hold">
                                          <p:stCondLst>
                                            <p:cond delay="0"/>
                                          </p:stCondLst>
                                        </p:cTn>
                                        <p:tgtEl>
                                          <p:spTgt spid="9"/>
                                        </p:tgtEl>
                                        <p:attrNameLst>
                                          <p:attrName>style.visibility</p:attrName>
                                        </p:attrNameLst>
                                      </p:cBhvr>
                                      <p:to>
                                        <p:strVal val="visible"/>
                                      </p:to>
                                    </p:set>
                                    <p:animEffect transition="in" filter="wipe(up)">
                                      <p:cBhvr>
                                        <p:cTn id="10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8" grpId="0"/>
      <p:bldP spid="8" grpId="1"/>
      <p:bldP spid="63" grpId="0" animBg="1"/>
      <p:bldP spid="15" grpId="0"/>
      <p:bldP spid="15" grpId="1"/>
      <p:bldP spid="64" grpId="0" animBg="1"/>
      <p:bldP spid="19" grpId="0"/>
      <p:bldP spid="19" grpId="1"/>
      <p:bldP spid="65" grpId="0" animBg="1"/>
      <p:bldP spid="39" grpId="0"/>
      <p:bldP spid="39" grpId="1"/>
      <p:bldP spid="66" grpId="0" animBg="1"/>
      <p:bldP spid="47" grpId="0"/>
      <p:bldP spid="47"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267D2471278C40B0A4F96B5BE06468" ma:contentTypeVersion="10" ma:contentTypeDescription="Create a new document." ma:contentTypeScope="" ma:versionID="bde0b2a1d3d7037db2bc9ec6024e1132">
  <xsd:schema xmlns:xsd="http://www.w3.org/2001/XMLSchema" xmlns:xs="http://www.w3.org/2001/XMLSchema" xmlns:p="http://schemas.microsoft.com/office/2006/metadata/properties" xmlns:ns1="http://schemas.microsoft.com/sharepoint/v3" xmlns:ns2="75277799-e701-4fad-ab9e-ad276709e901" targetNamespace="http://schemas.microsoft.com/office/2006/metadata/properties" ma:root="true" ma:fieldsID="97bdfa100490b6e07d9709ad6ffacb7b" ns1:_="" ns2:_="">
    <xsd:import namespace="http://schemas.microsoft.com/sharepoint/v3"/>
    <xsd:import namespace="75277799-e701-4fad-ab9e-ad276709e9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277799-e701-4fad-ab9e-ad276709e9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420634-A8CC-47D0-B01C-C538C03BFBF0}">
  <ds:schemaRefs>
    <ds:schemaRef ds:uri="773ff187-13e4-4aea-8f0a-80a584242ab1"/>
    <ds:schemaRef ds:uri="e93032f4-9705-46f7-a82b-1314769a01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9C7DDD-CF97-41F8-9718-9CDEEBD19A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5277799-e701-4fad-ab9e-ad276709e9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31C593-A8C4-45EF-9583-9F1EB0F4982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3463</Words>
  <Application>Microsoft Office PowerPoint</Application>
  <PresentationFormat>Widescreen</PresentationFormat>
  <Paragraphs>314</Paragraphs>
  <Slides>33</Slides>
  <Notes>31</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DARK MODE</vt:lpstr>
      <vt:lpstr>Introduction to AI for charities  </vt:lpstr>
      <vt:lpstr>AGENDA</vt:lpstr>
      <vt:lpstr>What is artificial intelligence?</vt:lpstr>
      <vt:lpstr>What is artificial intelligence? </vt:lpstr>
      <vt:lpstr>AI in the world around us</vt:lpstr>
      <vt:lpstr>A brief history of AI</vt:lpstr>
      <vt:lpstr>What is generative AI? </vt:lpstr>
      <vt:lpstr>Three Cs of generative AI</vt:lpstr>
      <vt:lpstr>Large language models</vt:lpstr>
      <vt:lpstr>AI at a charity</vt:lpstr>
      <vt:lpstr>Microsoft's Responsible AI principles</vt:lpstr>
      <vt:lpstr>What prompts are you most interested in creating?</vt:lpstr>
      <vt:lpstr>Demo: Text generators</vt:lpstr>
      <vt:lpstr>PowerPoint Presentation</vt:lpstr>
      <vt:lpstr>Credit for  AI-generated content</vt:lpstr>
      <vt:lpstr>Accuracy checks</vt:lpstr>
      <vt:lpstr>Image generators</vt:lpstr>
      <vt:lpstr>Bing image creator</vt:lpstr>
      <vt:lpstr>How to access Copilot  image generators</vt:lpstr>
      <vt:lpstr>Image generation tip</vt:lpstr>
      <vt:lpstr>Demo: Image generators </vt:lpstr>
      <vt:lpstr>PowerPoint Presentation</vt:lpstr>
      <vt:lpstr>Image generator reminders </vt:lpstr>
      <vt:lpstr>AI usage policy</vt:lpstr>
      <vt:lpstr>What are the benefits of having an AI usage policy?</vt:lpstr>
      <vt:lpstr>Balancing innovation with risk management</vt:lpstr>
      <vt:lpstr>Use AI responsibly and safely</vt:lpstr>
      <vt:lpstr>Closing reminders</vt:lpstr>
      <vt:lpstr>Responsible AI</vt:lpstr>
      <vt:lpstr>Additional resources</vt:lpstr>
      <vt:lpstr>Self-paced AI skills for charities</vt:lpstr>
      <vt:lpstr>Questions</vt:lpstr>
      <vt:lpstr>Thanks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AI</dc:title>
  <dc:creator>Courtney Hodge (SHE/HER)</dc:creator>
  <cp:lastModifiedBy>Courtney Hodge (SHE/HER)</cp:lastModifiedBy>
  <cp:revision>21</cp:revision>
  <dcterms:created xsi:type="dcterms:W3CDTF">2023-12-14T14:24:09Z</dcterms:created>
  <dcterms:modified xsi:type="dcterms:W3CDTF">2024-06-06T09:28:36Z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EFDE5B57-7DCE-4961-A0BE-DE49787D5C45</vt:lpwstr>
  </property>
  <property fmtid="{D5CDD505-2E9C-101B-9397-08002B2CF9AE}" pid="3" name="ArticulatePath">
    <vt:lpwstr>Presentation1</vt:lpwstr>
  </property>
  <property fmtid="{D5CDD505-2E9C-101B-9397-08002B2CF9AE}" pid="4" name="ContentTypeId">
    <vt:lpwstr>0x010100DE267D2471278C40B0A4F96B5BE06468</vt:lpwstr>
  </property>
  <property fmtid="{D5CDD505-2E9C-101B-9397-08002B2CF9AE}" pid="5" name="MediaServiceImageTags">
    <vt:lpwstr/>
  </property>
  <property fmtid="{D5CDD505-2E9C-101B-9397-08002B2CF9AE}" pid="6" name="_dlc_policyId">
    <vt:lpwstr>0x01010070AB3889E58DB141A6E1281B02136174|-369733750</vt:lpwstr>
  </property>
  <property fmtid="{D5CDD505-2E9C-101B-9397-08002B2CF9AE}" pid="7"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